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66" r:id="rId5"/>
    <p:sldId id="265" r:id="rId6"/>
    <p:sldId id="262" r:id="rId7"/>
    <p:sldId id="268" r:id="rId8"/>
    <p:sldId id="269" r:id="rId9"/>
    <p:sldId id="270" r:id="rId10"/>
    <p:sldId id="267" r:id="rId11"/>
    <p:sldId id="263" r:id="rId12"/>
    <p:sldId id="271" r:id="rId13"/>
    <p:sldId id="272" r:id="rId14"/>
    <p:sldId id="274" r:id="rId15"/>
    <p:sldId id="273" r:id="rId16"/>
    <p:sldId id="277" r:id="rId17"/>
    <p:sldId id="275" r:id="rId18"/>
    <p:sldId id="278" r:id="rId19"/>
    <p:sldId id="276" r:id="rId20"/>
    <p:sldId id="261" r:id="rId21"/>
  </p:sldIdLst>
  <p:sldSz cx="9144000" cy="5143500" type="screen16x9"/>
  <p:notesSz cx="6858000" cy="9144000"/>
  <p:embeddedFontLst>
    <p:embeddedFont>
      <p:font typeface="Maven Pro" pitchFamily="2" charset="77"/>
      <p:regular r:id="rId23"/>
      <p:bold r:id="rId24"/>
    </p:embeddedFont>
    <p:embeddedFont>
      <p:font typeface="Nunito" pitchFamily="2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159"/>
    <a:srgbClr val="599163"/>
    <a:srgbClr val="6C5991"/>
    <a:srgbClr val="FFFF61"/>
    <a:srgbClr val="DB5860"/>
    <a:srgbClr val="16609C"/>
    <a:srgbClr val="DB5760"/>
    <a:srgbClr val="59A869"/>
    <a:srgbClr val="054753"/>
    <a:srgbClr val="918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84"/>
    <p:restoredTop sz="80816"/>
  </p:normalViewPr>
  <p:slideViewPr>
    <p:cSldViewPr snapToGrid="0">
      <p:cViewPr varScale="1">
        <p:scale>
          <a:sx n="130" d="100"/>
          <a:sy n="130" d="100"/>
        </p:scale>
        <p:origin x="336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65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You’re not going to test on auth. Simple responsibility. </a:t>
            </a:r>
          </a:p>
          <a:p>
            <a:r>
              <a:rPr lang="en-US" dirty="0"/>
              <a:t>Complexity</a:t>
            </a:r>
          </a:p>
          <a:p>
            <a:r>
              <a:rPr lang="en-US" dirty="0"/>
              <a:t>Stability</a:t>
            </a:r>
          </a:p>
          <a:p>
            <a:r>
              <a:rPr lang="en-US" dirty="0"/>
              <a:t>Feedback Time</a:t>
            </a:r>
          </a:p>
        </p:txBody>
      </p:sp>
    </p:spTree>
    <p:extLst>
      <p:ext uri="{BB962C8B-B14F-4D97-AF65-F5344CB8AC3E}">
        <p14:creationId xmlns:p14="http://schemas.microsoft.com/office/powerpoint/2010/main" val="44931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Component Test? </a:t>
            </a:r>
            <a:br>
              <a:rPr lang="en-US" dirty="0"/>
            </a:br>
            <a:r>
              <a:rPr lang="en-US" dirty="0"/>
              <a:t>Integration Test? </a:t>
            </a:r>
            <a:br>
              <a:rPr lang="en-US" dirty="0"/>
            </a:br>
            <a:r>
              <a:rPr lang="en-US" dirty="0"/>
              <a:t>System Test?</a:t>
            </a:r>
          </a:p>
        </p:txBody>
      </p:sp>
    </p:spTree>
    <p:extLst>
      <p:ext uri="{BB962C8B-B14F-4D97-AF65-F5344CB8AC3E}">
        <p14:creationId xmlns:p14="http://schemas.microsoft.com/office/powerpoint/2010/main" val="2861923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047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can we do now?</a:t>
            </a:r>
          </a:p>
          <a:p>
            <a:pPr lvl="1"/>
            <a:r>
              <a:rPr lang="en-US" dirty="0"/>
              <a:t>Understand the software behavior by tests instead of mouse clicks. </a:t>
            </a:r>
          </a:p>
          <a:p>
            <a:pPr lvl="1"/>
            <a:r>
              <a:rPr lang="en-US" dirty="0"/>
              <a:t>Change/implement the tests before change the code. </a:t>
            </a:r>
          </a:p>
        </p:txBody>
      </p:sp>
    </p:spTree>
    <p:extLst>
      <p:ext uri="{BB962C8B-B14F-4D97-AF65-F5344CB8AC3E}">
        <p14:creationId xmlns:p14="http://schemas.microsoft.com/office/powerpoint/2010/main" val="3756169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978d64b8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978d64b8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978d64b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978d64b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c6c6064db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c6c6064db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People should be able to read the test and tell what does this endpoint/component deliver.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58E67DA-048A-C343-81E6-7A45F42F1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Here is my theory, implement the tests as the theory and run it. If the test passes, the theory is correct. Otherwise, it’s incorrect.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Fast &amp; take less resources: so that it can be kept running while we developing.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Stable: same results every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Focus on the element of the behaviour.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01FA98BE-65E8-B54C-9E49-60ACBB051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dirty="0"/>
              <a:t>Tests increase our confidence of our code. All developers deserve a good sleep.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Something broken and we need to fix it.</a:t>
            </a:r>
          </a:p>
        </p:txBody>
      </p:sp>
    </p:spTree>
    <p:extLst>
      <p:ext uri="{BB962C8B-B14F-4D97-AF65-F5344CB8AC3E}">
        <p14:creationId xmlns:p14="http://schemas.microsoft.com/office/powerpoint/2010/main" val="1940969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AB8DF85-6743-DA4F-86D2-C77E39131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we say for deployment? “Wish me luck!” “Fingers across.”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98BCD22-C2D2-E647-AA08-FFACED2EC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refractor?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978d64b8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978d64b8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60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799159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 rot="21300000">
            <a:off x="1303801" y="299371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 rot="21300000">
            <a:off x="1303800" y="304473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6C599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34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svg"/><Relationship Id="rId11" Type="http://schemas.openxmlformats.org/officeDocument/2006/relationships/image" Target="../media/image43.png"/><Relationship Id="rId5" Type="http://schemas.openxmlformats.org/officeDocument/2006/relationships/image" Target="../media/image45.png"/><Relationship Id="rId10" Type="http://schemas.openxmlformats.org/officeDocument/2006/relationships/image" Target="../media/image42.svg"/><Relationship Id="rId4" Type="http://schemas.openxmlformats.org/officeDocument/2006/relationships/image" Target="../media/image38.sv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10" Type="http://schemas.openxmlformats.org/officeDocument/2006/relationships/image" Target="../media/image4.png"/><Relationship Id="rId4" Type="http://schemas.openxmlformats.org/officeDocument/2006/relationships/image" Target="../media/image39.png"/><Relationship Id="rId9" Type="http://schemas.openxmlformats.org/officeDocument/2006/relationships/image" Target="../media/image5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eancoder.com/uncle-bob/2017/05/05/TestDefinitions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flectoring.io/7-reasons-for-consumer-driven-contracts/" TargetMode="External"/><Relationship Id="rId4" Type="http://schemas.openxmlformats.org/officeDocument/2006/relationships/hyperlink" Target="https://www.youtube.com/watch?v=7EmboKQH8lM&amp;t=14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Let's talk about tests</a:t>
            </a:r>
            <a:endParaRPr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Unit tests, component tests, integration tests, E2E tests, contract tests.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Mocking In PHP Unit Testing">
            <a:extLst>
              <a:ext uri="{FF2B5EF4-FFF2-40B4-BE49-F238E27FC236}">
                <a16:creationId xmlns:a16="http://schemas.microsoft.com/office/drawing/2014/main" id="{2EC955E0-48BF-9B41-B141-4D582043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68" y="816159"/>
            <a:ext cx="7551757" cy="3498903"/>
          </a:xfrm>
          <a:prstGeom prst="rect">
            <a:avLst/>
          </a:prstGeom>
          <a:noFill/>
          <a:scene3d>
            <a:camera prst="perspectiveContrastingRightFacing">
              <a:rot lat="623785" lon="19800000" rev="21321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D6D8AE-C8F0-634D-A42A-E76CD13C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00000">
            <a:off x="1311173" y="304473"/>
            <a:ext cx="7030500" cy="9993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problem of mock</a:t>
            </a:r>
          </a:p>
        </p:txBody>
      </p:sp>
    </p:spTree>
    <p:extLst>
      <p:ext uri="{BB962C8B-B14F-4D97-AF65-F5344CB8AC3E}">
        <p14:creationId xmlns:p14="http://schemas.microsoft.com/office/powerpoint/2010/main" val="1498645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2CAC-0218-0141-99CE-5F1DFA91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Test on the interface, not the structure.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54A28-27B6-0746-8757-E573F9A64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7805" y="1995935"/>
            <a:ext cx="3426897" cy="2541600"/>
          </a:xfrm>
        </p:spPr>
        <p:txBody>
          <a:bodyPr>
            <a:norm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marL="146050" indent="0">
              <a:buNone/>
            </a:pPr>
            <a:r>
              <a:rPr lang="en-AU" sz="2400" dirty="0">
                <a:solidFill>
                  <a:srgbClr val="0000FF"/>
                </a:solidFill>
                <a:latin typeface="JetBrain Mono"/>
              </a:rPr>
              <a:t>interface</a:t>
            </a:r>
            <a:r>
              <a:rPr lang="en-AU" sz="2400" dirty="0">
                <a:solidFill>
                  <a:srgbClr val="000000"/>
                </a:solidFill>
                <a:latin typeface="JetBrain Mono"/>
              </a:rPr>
              <a:t> </a:t>
            </a:r>
            <a:r>
              <a:rPr lang="en-AU" sz="2400" dirty="0" err="1">
                <a:solidFill>
                  <a:srgbClr val="267F99"/>
                </a:solidFill>
                <a:latin typeface="JetBrain Mono"/>
              </a:rPr>
              <a:t>IDependency</a:t>
            </a:r>
            <a:r>
              <a:rPr lang="en-AU" sz="2400" dirty="0">
                <a:solidFill>
                  <a:srgbClr val="267F99"/>
                </a:solidFill>
                <a:latin typeface="JetBrain Mono"/>
              </a:rPr>
              <a:t> </a:t>
            </a:r>
            <a:r>
              <a:rPr lang="en-AU" sz="2400" dirty="0"/>
              <a:t>{</a:t>
            </a:r>
          </a:p>
          <a:p>
            <a:pPr marL="146050" indent="0">
              <a:buNone/>
            </a:pPr>
            <a:r>
              <a:rPr lang="en-AU" sz="2400" dirty="0"/>
              <a:t>    … </a:t>
            </a:r>
          </a:p>
          <a:p>
            <a:pPr marL="146050" indent="0">
              <a:buNone/>
            </a:pPr>
            <a:r>
              <a:rPr lang="en-AU" sz="2400" dirty="0"/>
              <a:t>}</a:t>
            </a:r>
          </a:p>
          <a:p>
            <a:pPr marL="146050" indent="0">
              <a:buNone/>
            </a:pPr>
            <a:endParaRPr lang="en-AU" sz="2400" dirty="0">
              <a:solidFill>
                <a:srgbClr val="000000"/>
              </a:solidFill>
              <a:latin typeface="JetBrain Mono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294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2CAC-0218-0141-99CE-5F1DFA91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Test on the interface, not the structure.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0A6466-9054-3445-9444-974847FE50C6}"/>
              </a:ext>
            </a:extLst>
          </p:cNvPr>
          <p:cNvGrpSpPr/>
          <p:nvPr/>
        </p:nvGrpSpPr>
        <p:grpSpPr>
          <a:xfrm>
            <a:off x="5374394" y="4183900"/>
            <a:ext cx="587563" cy="807457"/>
            <a:chOff x="6371303" y="4256262"/>
            <a:chExt cx="587563" cy="807457"/>
          </a:xfrm>
        </p:grpSpPr>
        <p:pic>
          <p:nvPicPr>
            <p:cNvPr id="10" name="Graphic 9" descr="Database with solid fill">
              <a:extLst>
                <a:ext uri="{FF2B5EF4-FFF2-40B4-BE49-F238E27FC236}">
                  <a16:creationId xmlns:a16="http://schemas.microsoft.com/office/drawing/2014/main" id="{6CAAF1A9-AFDF-0F42-B212-41BAC4832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71303" y="4256262"/>
              <a:ext cx="587563" cy="58756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AEF81E-21D5-3949-BF6F-7C063E23444B}"/>
                </a:ext>
              </a:extLst>
            </p:cNvPr>
            <p:cNvSpPr txBox="1"/>
            <p:nvPr/>
          </p:nvSpPr>
          <p:spPr>
            <a:xfrm>
              <a:off x="6438099" y="480210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SQL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E07DC6-FAA6-5440-8543-CE25ACC61ACB}"/>
              </a:ext>
            </a:extLst>
          </p:cNvPr>
          <p:cNvGrpSpPr/>
          <p:nvPr/>
        </p:nvGrpSpPr>
        <p:grpSpPr>
          <a:xfrm>
            <a:off x="4248255" y="4189339"/>
            <a:ext cx="907621" cy="802018"/>
            <a:chOff x="5245164" y="4261701"/>
            <a:chExt cx="907621" cy="802018"/>
          </a:xfrm>
        </p:grpSpPr>
        <p:pic>
          <p:nvPicPr>
            <p:cNvPr id="13" name="Picture 2" descr="Free icon - Free vector icons - Free SVG, PSD, PNG, EPS, Ai &amp; Icon Font">
              <a:extLst>
                <a:ext uri="{FF2B5EF4-FFF2-40B4-BE49-F238E27FC236}">
                  <a16:creationId xmlns:a16="http://schemas.microsoft.com/office/drawing/2014/main" id="{8851852A-6355-9B4F-A975-300C6B896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alphaModFix amt="46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9164" y="4261701"/>
              <a:ext cx="587563" cy="587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F2123D-10B1-8D47-903C-64E367F911EE}"/>
                </a:ext>
              </a:extLst>
            </p:cNvPr>
            <p:cNvSpPr txBox="1"/>
            <p:nvPr/>
          </p:nvSpPr>
          <p:spPr>
            <a:xfrm>
              <a:off x="5245164" y="4802109"/>
              <a:ext cx="90762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DynamoDB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13E8B5-6A83-5443-801A-0E16906C8B69}"/>
              </a:ext>
            </a:extLst>
          </p:cNvPr>
          <p:cNvGrpSpPr/>
          <p:nvPr/>
        </p:nvGrpSpPr>
        <p:grpSpPr>
          <a:xfrm>
            <a:off x="6936053" y="3309326"/>
            <a:ext cx="1162890" cy="587563"/>
            <a:chOff x="7341506" y="2929966"/>
            <a:chExt cx="1162890" cy="5875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E91217-AFBE-2F4E-9BB4-FA57810DC646}"/>
                </a:ext>
              </a:extLst>
            </p:cNvPr>
            <p:cNvSpPr txBox="1"/>
            <p:nvPr/>
          </p:nvSpPr>
          <p:spPr>
            <a:xfrm>
              <a:off x="7896537" y="3096789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Queue</a:t>
              </a:r>
            </a:p>
          </p:txBody>
        </p: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BF4C7F10-FF77-F040-A450-C5C2B3391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1506" y="2929966"/>
              <a:ext cx="587563" cy="587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1994E9-18B5-A44C-B0D3-2413895F2BD0}"/>
              </a:ext>
            </a:extLst>
          </p:cNvPr>
          <p:cNvGrpSpPr/>
          <p:nvPr/>
        </p:nvGrpSpPr>
        <p:grpSpPr>
          <a:xfrm>
            <a:off x="398367" y="2822791"/>
            <a:ext cx="2014048" cy="522498"/>
            <a:chOff x="5882489" y="1364528"/>
            <a:chExt cx="2014048" cy="5224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248140-597C-9443-A2E7-CC42E7EA005E}"/>
                </a:ext>
              </a:extLst>
            </p:cNvPr>
            <p:cNvSpPr txBox="1"/>
            <p:nvPr/>
          </p:nvSpPr>
          <p:spPr>
            <a:xfrm>
              <a:off x="5882489" y="1503667"/>
              <a:ext cx="14830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</a:rPr>
                <a:t>Listing Admin Service</a:t>
              </a:r>
            </a:p>
          </p:txBody>
        </p:sp>
        <p:pic>
          <p:nvPicPr>
            <p:cNvPr id="20" name="Graphic 19" descr="Web design outline">
              <a:extLst>
                <a:ext uri="{FF2B5EF4-FFF2-40B4-BE49-F238E27FC236}">
                  <a16:creationId xmlns:a16="http://schemas.microsoft.com/office/drawing/2014/main" id="{F64473BE-4EE7-5A41-82F1-CCC6A2F67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74039" y="1364528"/>
              <a:ext cx="522498" cy="52249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8EB763-299E-B145-9F25-280C8934A9ED}"/>
              </a:ext>
            </a:extLst>
          </p:cNvPr>
          <p:cNvGrpSpPr/>
          <p:nvPr/>
        </p:nvGrpSpPr>
        <p:grpSpPr>
          <a:xfrm>
            <a:off x="786681" y="3664910"/>
            <a:ext cx="1622052" cy="522498"/>
            <a:chOff x="6274485" y="1823580"/>
            <a:chExt cx="1622052" cy="52249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C8A2BC-A850-4A47-B781-F1473AE2391E}"/>
                </a:ext>
              </a:extLst>
            </p:cNvPr>
            <p:cNvSpPr txBox="1"/>
            <p:nvPr/>
          </p:nvSpPr>
          <p:spPr>
            <a:xfrm>
              <a:off x="6274485" y="1957871"/>
              <a:ext cx="112242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</a:rPr>
                <a:t>Agency Service</a:t>
              </a:r>
            </a:p>
          </p:txBody>
        </p:sp>
        <p:pic>
          <p:nvPicPr>
            <p:cNvPr id="23" name="Graphic 22" descr="Web design outline">
              <a:extLst>
                <a:ext uri="{FF2B5EF4-FFF2-40B4-BE49-F238E27FC236}">
                  <a16:creationId xmlns:a16="http://schemas.microsoft.com/office/drawing/2014/main" id="{77B708FF-21C8-D44E-8E00-4E0A57A64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74039" y="1823580"/>
              <a:ext cx="522498" cy="52249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EEC807-43AA-284C-89FC-E23D3DE0FC8A}"/>
              </a:ext>
            </a:extLst>
          </p:cNvPr>
          <p:cNvGrpSpPr/>
          <p:nvPr/>
        </p:nvGrpSpPr>
        <p:grpSpPr>
          <a:xfrm>
            <a:off x="778278" y="1958870"/>
            <a:ext cx="1634137" cy="522498"/>
            <a:chOff x="2417124" y="2127469"/>
            <a:chExt cx="1634137" cy="5224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BA3A15-FCB4-4440-8458-F0994BD2CE5F}"/>
                </a:ext>
              </a:extLst>
            </p:cNvPr>
            <p:cNvSpPr txBox="1"/>
            <p:nvPr/>
          </p:nvSpPr>
          <p:spPr>
            <a:xfrm>
              <a:off x="2417124" y="2263557"/>
              <a:ext cx="11031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</a:rPr>
                <a:t>Listing Service</a:t>
              </a:r>
            </a:p>
          </p:txBody>
        </p:sp>
        <p:pic>
          <p:nvPicPr>
            <p:cNvPr id="26" name="Graphic 25" descr="Web design outline">
              <a:extLst>
                <a:ext uri="{FF2B5EF4-FFF2-40B4-BE49-F238E27FC236}">
                  <a16:creationId xmlns:a16="http://schemas.microsoft.com/office/drawing/2014/main" id="{E24D2F3D-B2C8-E74C-859F-A2E1A3C4B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28763" y="2127469"/>
              <a:ext cx="522498" cy="52249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5BA5C8-1147-4540-B314-C2D94D88205B}"/>
              </a:ext>
            </a:extLst>
          </p:cNvPr>
          <p:cNvGrpSpPr/>
          <p:nvPr/>
        </p:nvGrpSpPr>
        <p:grpSpPr>
          <a:xfrm>
            <a:off x="4250293" y="2394926"/>
            <a:ext cx="2728195" cy="1443294"/>
            <a:chOff x="4822723" y="2491570"/>
            <a:chExt cx="2728195" cy="1443294"/>
          </a:xfrm>
        </p:grpSpPr>
        <p:pic>
          <p:nvPicPr>
            <p:cNvPr id="28" name="Graphic 27" descr="Single gear with solid fill">
              <a:extLst>
                <a:ext uri="{FF2B5EF4-FFF2-40B4-BE49-F238E27FC236}">
                  <a16:creationId xmlns:a16="http://schemas.microsoft.com/office/drawing/2014/main" id="{953577DB-E14A-BE4E-BC04-CE0695B17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22723" y="2818407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Single gear with solid fill">
              <a:extLst>
                <a:ext uri="{FF2B5EF4-FFF2-40B4-BE49-F238E27FC236}">
                  <a16:creationId xmlns:a16="http://schemas.microsoft.com/office/drawing/2014/main" id="{8C746241-D607-F242-B60E-3275BC499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65471" y="2491570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Single gear with solid fill">
              <a:extLst>
                <a:ext uri="{FF2B5EF4-FFF2-40B4-BE49-F238E27FC236}">
                  <a16:creationId xmlns:a16="http://schemas.microsoft.com/office/drawing/2014/main" id="{8EC59ABC-3563-EF44-A600-8559AA2F9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08403" y="3020464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300B5D-F24D-E34A-8606-AEFD979001E7}"/>
                </a:ext>
              </a:extLst>
            </p:cNvPr>
            <p:cNvSpPr txBox="1"/>
            <p:nvPr/>
          </p:nvSpPr>
          <p:spPr>
            <a:xfrm>
              <a:off x="6165602" y="2701974"/>
              <a:ext cx="13853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59A869"/>
                  </a:solidFill>
                </a:rPr>
                <a:t>Services &amp; Helpers</a:t>
              </a:r>
            </a:p>
          </p:txBody>
        </p:sp>
      </p:grpSp>
      <p:pic>
        <p:nvPicPr>
          <p:cNvPr id="32" name="Graphic 31" descr="Server outline">
            <a:extLst>
              <a:ext uri="{FF2B5EF4-FFF2-40B4-BE49-F238E27FC236}">
                <a16:creationId xmlns:a16="http://schemas.microsoft.com/office/drawing/2014/main" id="{DEE63F81-50DC-0446-9ECD-BA53EBD48E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31419" y="2545202"/>
            <a:ext cx="353122" cy="353122"/>
          </a:xfrm>
          <a:prstGeom prst="rect">
            <a:avLst/>
          </a:prstGeom>
        </p:spPr>
      </p:pic>
      <p:pic>
        <p:nvPicPr>
          <p:cNvPr id="33" name="Graphic 32" descr="Server outline">
            <a:extLst>
              <a:ext uri="{FF2B5EF4-FFF2-40B4-BE49-F238E27FC236}">
                <a16:creationId xmlns:a16="http://schemas.microsoft.com/office/drawing/2014/main" id="{98EB9F58-BAE1-B844-A0B2-EA4E4E1DC4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31419" y="2912327"/>
            <a:ext cx="353122" cy="353122"/>
          </a:xfrm>
          <a:prstGeom prst="rect">
            <a:avLst/>
          </a:prstGeom>
        </p:spPr>
      </p:pic>
      <p:pic>
        <p:nvPicPr>
          <p:cNvPr id="34" name="Graphic 33" descr="Server outline">
            <a:extLst>
              <a:ext uri="{FF2B5EF4-FFF2-40B4-BE49-F238E27FC236}">
                <a16:creationId xmlns:a16="http://schemas.microsoft.com/office/drawing/2014/main" id="{E49C9E04-6764-FF4F-8469-593AAF2295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31419" y="3279452"/>
            <a:ext cx="353122" cy="353122"/>
          </a:xfrm>
          <a:prstGeom prst="rect">
            <a:avLst/>
          </a:prstGeom>
        </p:spPr>
      </p:pic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D5B1D275-6D41-4349-A76A-59486F9CBEA2}"/>
              </a:ext>
            </a:extLst>
          </p:cNvPr>
          <p:cNvCxnSpPr>
            <a:stCxn id="7" idx="2"/>
            <a:endCxn id="8" idx="1"/>
          </p:cNvCxnSpPr>
          <p:nvPr/>
        </p:nvCxnSpPr>
        <p:spPr>
          <a:xfrm rot="5400000">
            <a:off x="5511776" y="1372052"/>
            <a:ext cx="394410" cy="422206"/>
          </a:xfrm>
          <a:prstGeom prst="curvedConnector3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0FDC030-164B-4444-8616-1B9825D8F5D6}"/>
              </a:ext>
            </a:extLst>
          </p:cNvPr>
          <p:cNvCxnSpPr>
            <a:cxnSpLocks/>
            <a:stCxn id="8" idx="4"/>
            <a:endCxn id="29" idx="0"/>
          </p:cNvCxnSpPr>
          <p:nvPr/>
        </p:nvCxnSpPr>
        <p:spPr>
          <a:xfrm rot="5400000">
            <a:off x="5156189" y="2095639"/>
            <a:ext cx="393340" cy="205235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CADF43B9-6DBA-F64C-B908-CF1F709FE87C}"/>
              </a:ext>
            </a:extLst>
          </p:cNvPr>
          <p:cNvCxnSpPr>
            <a:cxnSpLocks/>
            <a:stCxn id="28" idx="2"/>
            <a:endCxn id="13" idx="0"/>
          </p:cNvCxnSpPr>
          <p:nvPr/>
        </p:nvCxnSpPr>
        <p:spPr>
          <a:xfrm rot="5400000">
            <a:off x="4420177" y="3902023"/>
            <a:ext cx="553176" cy="2145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F66C703C-4D95-BE4D-9AF4-8BDD55310B11}"/>
              </a:ext>
            </a:extLst>
          </p:cNvPr>
          <p:cNvCxnSpPr>
            <a:cxnSpLocks/>
            <a:stCxn id="17" idx="1"/>
            <a:endCxn id="30" idx="3"/>
          </p:cNvCxnSpPr>
          <p:nvPr/>
        </p:nvCxnSpPr>
        <p:spPr>
          <a:xfrm rot="10800000">
            <a:off x="6050373" y="3381020"/>
            <a:ext cx="885680" cy="22208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F66B2ACE-EAA0-C845-96AA-011293D8CCD8}"/>
              </a:ext>
            </a:extLst>
          </p:cNvPr>
          <p:cNvCxnSpPr>
            <a:cxnSpLocks/>
            <a:stCxn id="30" idx="2"/>
            <a:endCxn id="10" idx="0"/>
          </p:cNvCxnSpPr>
          <p:nvPr/>
        </p:nvCxnSpPr>
        <p:spPr>
          <a:xfrm rot="16200000" flipH="1">
            <a:off x="5457834" y="3973558"/>
            <a:ext cx="345680" cy="7500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993A1688-A71C-D045-8790-9FC51B0EDB23}"/>
              </a:ext>
            </a:extLst>
          </p:cNvPr>
          <p:cNvCxnSpPr>
            <a:cxnSpLocks/>
            <a:stCxn id="28" idx="1"/>
            <a:endCxn id="33" idx="3"/>
          </p:cNvCxnSpPr>
          <p:nvPr/>
        </p:nvCxnSpPr>
        <p:spPr>
          <a:xfrm rot="10800000">
            <a:off x="3484541" y="3088889"/>
            <a:ext cx="765752" cy="9007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7CCCE30D-ED5D-E34A-B9B8-9BFA0DBDD659}"/>
              </a:ext>
            </a:extLst>
          </p:cNvPr>
          <p:cNvCxnSpPr>
            <a:cxnSpLocks/>
            <a:stCxn id="32" idx="1"/>
            <a:endCxn id="26" idx="3"/>
          </p:cNvCxnSpPr>
          <p:nvPr/>
        </p:nvCxnSpPr>
        <p:spPr>
          <a:xfrm rot="10800000">
            <a:off x="2412415" y="2220119"/>
            <a:ext cx="719004" cy="50164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569C1D37-E730-644B-B6C0-9ABE3D6C3791}"/>
              </a:ext>
            </a:extLst>
          </p:cNvPr>
          <p:cNvCxnSpPr>
            <a:cxnSpLocks/>
            <a:stCxn id="33" idx="1"/>
            <a:endCxn id="20" idx="3"/>
          </p:cNvCxnSpPr>
          <p:nvPr/>
        </p:nvCxnSpPr>
        <p:spPr>
          <a:xfrm rot="10800000">
            <a:off x="2412415" y="3084040"/>
            <a:ext cx="719004" cy="484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CC5CA9E1-9535-A343-A958-C0A1DA4EE900}"/>
              </a:ext>
            </a:extLst>
          </p:cNvPr>
          <p:cNvCxnSpPr>
            <a:cxnSpLocks/>
            <a:stCxn id="34" idx="1"/>
            <a:endCxn id="23" idx="3"/>
          </p:cNvCxnSpPr>
          <p:nvPr/>
        </p:nvCxnSpPr>
        <p:spPr>
          <a:xfrm rot="10800000" flipV="1">
            <a:off x="2408733" y="3456013"/>
            <a:ext cx="722686" cy="47014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B6E48F1-D7E7-BB4C-B8C6-1F3ACBCAD9ED}"/>
              </a:ext>
            </a:extLst>
          </p:cNvPr>
          <p:cNvSpPr txBox="1"/>
          <p:nvPr/>
        </p:nvSpPr>
        <p:spPr>
          <a:xfrm>
            <a:off x="3452806" y="1613938"/>
            <a:ext cx="1191673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600000"/>
              </a:camera>
              <a:lightRig rig="threePt" dir="t"/>
            </a:scene3d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54753"/>
                </a:solidFill>
              </a:rPr>
              <a:t>Validations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54753"/>
                </a:solidFill>
              </a:rPr>
              <a:t>Logics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54753"/>
                </a:solidFill>
              </a:rPr>
              <a:t>Grow the code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54753"/>
                </a:solidFill>
              </a:rPr>
              <a:t>Light </a:t>
            </a:r>
            <a:r>
              <a:rPr lang="en-US" sz="1100" dirty="0">
                <a:solidFill>
                  <a:srgbClr val="054753"/>
                </a:solidFill>
                <a:sym typeface="Wingdings" pitchFamily="2" charset="2"/>
              </a:rPr>
              <a:t> </a:t>
            </a:r>
            <a:r>
              <a:rPr lang="en-US" sz="1100" dirty="0">
                <a:solidFill>
                  <a:srgbClr val="054753"/>
                </a:solidFill>
              </a:rPr>
              <a:t>Fast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8A29C83-4848-E643-91B7-3B50EC2CD408}"/>
              </a:ext>
            </a:extLst>
          </p:cNvPr>
          <p:cNvGrpSpPr/>
          <p:nvPr/>
        </p:nvGrpSpPr>
        <p:grpSpPr>
          <a:xfrm>
            <a:off x="6936053" y="3214368"/>
            <a:ext cx="937508" cy="261610"/>
            <a:chOff x="6844444" y="3068931"/>
            <a:chExt cx="937508" cy="261610"/>
          </a:xfrm>
        </p:grpSpPr>
        <p:pic>
          <p:nvPicPr>
            <p:cNvPr id="56" name="Graphic 55" descr="Tick with solid fill">
              <a:extLst>
                <a:ext uri="{FF2B5EF4-FFF2-40B4-BE49-F238E27FC236}">
                  <a16:creationId xmlns:a16="http://schemas.microsoft.com/office/drawing/2014/main" id="{F1415BF6-E933-5F44-AD56-0086C67C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844444" y="3090147"/>
              <a:ext cx="219180" cy="21918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220BDAD-7E01-344B-895F-BD440B139AC8}"/>
                </a:ext>
              </a:extLst>
            </p:cNvPr>
            <p:cNvSpPr txBox="1"/>
            <p:nvPr/>
          </p:nvSpPr>
          <p:spPr>
            <a:xfrm>
              <a:off x="7002571" y="3068931"/>
              <a:ext cx="7793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54753"/>
                  </a:solidFill>
                </a:rPr>
                <a:t>Mock this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4964A73-EB8D-4B47-AF2C-2BD0149B853D}"/>
              </a:ext>
            </a:extLst>
          </p:cNvPr>
          <p:cNvGrpSpPr/>
          <p:nvPr/>
        </p:nvGrpSpPr>
        <p:grpSpPr>
          <a:xfrm>
            <a:off x="5887779" y="4394676"/>
            <a:ext cx="937508" cy="261610"/>
            <a:chOff x="6844444" y="3068931"/>
            <a:chExt cx="937508" cy="261610"/>
          </a:xfrm>
        </p:grpSpPr>
        <p:pic>
          <p:nvPicPr>
            <p:cNvPr id="61" name="Graphic 60" descr="Tick with solid fill">
              <a:extLst>
                <a:ext uri="{FF2B5EF4-FFF2-40B4-BE49-F238E27FC236}">
                  <a16:creationId xmlns:a16="http://schemas.microsoft.com/office/drawing/2014/main" id="{69A152A1-5A13-6248-867D-D29A16E61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844444" y="3090147"/>
              <a:ext cx="219180" cy="21918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A18855F-C5B6-9E44-985A-F0F510DEEB2B}"/>
                </a:ext>
              </a:extLst>
            </p:cNvPr>
            <p:cNvSpPr txBox="1"/>
            <p:nvPr/>
          </p:nvSpPr>
          <p:spPr>
            <a:xfrm>
              <a:off x="7002571" y="3068931"/>
              <a:ext cx="7793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54753"/>
                  </a:solidFill>
                </a:rPr>
                <a:t>Mock this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8A6E3F4-32D5-644B-B45E-2585FF16F303}"/>
              </a:ext>
            </a:extLst>
          </p:cNvPr>
          <p:cNvGrpSpPr/>
          <p:nvPr/>
        </p:nvGrpSpPr>
        <p:grpSpPr>
          <a:xfrm>
            <a:off x="3454747" y="4415890"/>
            <a:ext cx="937508" cy="261610"/>
            <a:chOff x="6844444" y="3068931"/>
            <a:chExt cx="937508" cy="261610"/>
          </a:xfrm>
        </p:grpSpPr>
        <p:pic>
          <p:nvPicPr>
            <p:cNvPr id="110" name="Graphic 109" descr="Tick with solid fill">
              <a:extLst>
                <a:ext uri="{FF2B5EF4-FFF2-40B4-BE49-F238E27FC236}">
                  <a16:creationId xmlns:a16="http://schemas.microsoft.com/office/drawing/2014/main" id="{A53B75CF-7EE8-2B4B-9646-47E62D56C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844444" y="3090147"/>
              <a:ext cx="219180" cy="219180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0602925-5939-0543-9000-8477EE2051EF}"/>
                </a:ext>
              </a:extLst>
            </p:cNvPr>
            <p:cNvSpPr txBox="1"/>
            <p:nvPr/>
          </p:nvSpPr>
          <p:spPr>
            <a:xfrm>
              <a:off x="7002571" y="3068931"/>
              <a:ext cx="7793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54753"/>
                  </a:solidFill>
                </a:rPr>
                <a:t>Mock this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9C93704-7E82-EF44-9F34-34A4F2F58E08}"/>
              </a:ext>
            </a:extLst>
          </p:cNvPr>
          <p:cNvGrpSpPr/>
          <p:nvPr/>
        </p:nvGrpSpPr>
        <p:grpSpPr>
          <a:xfrm>
            <a:off x="1634474" y="2655983"/>
            <a:ext cx="937508" cy="261610"/>
            <a:chOff x="6844444" y="3068931"/>
            <a:chExt cx="937508" cy="261610"/>
          </a:xfrm>
        </p:grpSpPr>
        <p:pic>
          <p:nvPicPr>
            <p:cNvPr id="113" name="Graphic 112" descr="Tick with solid fill">
              <a:extLst>
                <a:ext uri="{FF2B5EF4-FFF2-40B4-BE49-F238E27FC236}">
                  <a16:creationId xmlns:a16="http://schemas.microsoft.com/office/drawing/2014/main" id="{D7D5EE6A-3C8E-B548-934B-8C07FB4FE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844444" y="3090147"/>
              <a:ext cx="219180" cy="219180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EB8C31C-CA30-E14C-AA25-1B5A33B59412}"/>
                </a:ext>
              </a:extLst>
            </p:cNvPr>
            <p:cNvSpPr txBox="1"/>
            <p:nvPr/>
          </p:nvSpPr>
          <p:spPr>
            <a:xfrm>
              <a:off x="7002571" y="3068931"/>
              <a:ext cx="7793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54753"/>
                  </a:solidFill>
                </a:rPr>
                <a:t>Mock this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37169F7-46C2-D04C-AB3A-6C8A82C27987}"/>
              </a:ext>
            </a:extLst>
          </p:cNvPr>
          <p:cNvGrpSpPr/>
          <p:nvPr/>
        </p:nvGrpSpPr>
        <p:grpSpPr>
          <a:xfrm>
            <a:off x="1634474" y="1795290"/>
            <a:ext cx="937508" cy="261610"/>
            <a:chOff x="6844444" y="3068931"/>
            <a:chExt cx="937508" cy="261610"/>
          </a:xfrm>
        </p:grpSpPr>
        <p:pic>
          <p:nvPicPr>
            <p:cNvPr id="116" name="Graphic 115" descr="Tick with solid fill">
              <a:extLst>
                <a:ext uri="{FF2B5EF4-FFF2-40B4-BE49-F238E27FC236}">
                  <a16:creationId xmlns:a16="http://schemas.microsoft.com/office/drawing/2014/main" id="{73E4943F-FD9F-6A40-914F-79AF2099F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844444" y="3090147"/>
              <a:ext cx="219180" cy="219180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17FB5D4-528C-BE4A-8FEE-0954EEBF729A}"/>
                </a:ext>
              </a:extLst>
            </p:cNvPr>
            <p:cNvSpPr txBox="1"/>
            <p:nvPr/>
          </p:nvSpPr>
          <p:spPr>
            <a:xfrm>
              <a:off x="7002571" y="3068931"/>
              <a:ext cx="7793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54753"/>
                  </a:solidFill>
                </a:rPr>
                <a:t>Mock this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F924BB0-F57C-C046-BC20-D14E53B44E36}"/>
              </a:ext>
            </a:extLst>
          </p:cNvPr>
          <p:cNvGrpSpPr/>
          <p:nvPr/>
        </p:nvGrpSpPr>
        <p:grpSpPr>
          <a:xfrm>
            <a:off x="1634474" y="3516676"/>
            <a:ext cx="937508" cy="261610"/>
            <a:chOff x="6844444" y="3068931"/>
            <a:chExt cx="937508" cy="261610"/>
          </a:xfrm>
        </p:grpSpPr>
        <p:pic>
          <p:nvPicPr>
            <p:cNvPr id="119" name="Graphic 118" descr="Tick with solid fill">
              <a:extLst>
                <a:ext uri="{FF2B5EF4-FFF2-40B4-BE49-F238E27FC236}">
                  <a16:creationId xmlns:a16="http://schemas.microsoft.com/office/drawing/2014/main" id="{E36E821F-FED1-8F42-8D4E-6D19C8A19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844444" y="3090147"/>
              <a:ext cx="219180" cy="219180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630202-80A4-FD48-A99F-CC032F80F3CB}"/>
                </a:ext>
              </a:extLst>
            </p:cNvPr>
            <p:cNvSpPr txBox="1"/>
            <p:nvPr/>
          </p:nvSpPr>
          <p:spPr>
            <a:xfrm>
              <a:off x="7002571" y="3068931"/>
              <a:ext cx="7793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54753"/>
                  </a:solidFill>
                </a:rPr>
                <a:t>Mock this</a:t>
              </a:r>
            </a:p>
          </p:txBody>
        </p: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id="{397B6BE5-DF52-9640-9075-763EAF9D07E5}"/>
              </a:ext>
            </a:extLst>
          </p:cNvPr>
          <p:cNvSpPr/>
          <p:nvPr/>
        </p:nvSpPr>
        <p:spPr>
          <a:xfrm>
            <a:off x="2571924" y="822334"/>
            <a:ext cx="4362830" cy="3196684"/>
          </a:xfrm>
          <a:custGeom>
            <a:avLst/>
            <a:gdLst>
              <a:gd name="connsiteX0" fmla="*/ 0 w 4522198"/>
              <a:gd name="connsiteY0" fmla="*/ 1743230 h 3486459"/>
              <a:gd name="connsiteX1" fmla="*/ 2261099 w 4522198"/>
              <a:gd name="connsiteY1" fmla="*/ 0 h 3486459"/>
              <a:gd name="connsiteX2" fmla="*/ 4522198 w 4522198"/>
              <a:gd name="connsiteY2" fmla="*/ 1743230 h 3486459"/>
              <a:gd name="connsiteX3" fmla="*/ 2261099 w 4522198"/>
              <a:gd name="connsiteY3" fmla="*/ 3486460 h 3486459"/>
              <a:gd name="connsiteX4" fmla="*/ 0 w 4522198"/>
              <a:gd name="connsiteY4" fmla="*/ 1743230 h 3486459"/>
              <a:gd name="connsiteX0" fmla="*/ 1 w 4522199"/>
              <a:gd name="connsiteY0" fmla="*/ 1614760 h 3357990"/>
              <a:gd name="connsiteX1" fmla="*/ 2253543 w 4522199"/>
              <a:gd name="connsiteY1" fmla="*/ 0 h 3357990"/>
              <a:gd name="connsiteX2" fmla="*/ 4522199 w 4522199"/>
              <a:gd name="connsiteY2" fmla="*/ 1614760 h 3357990"/>
              <a:gd name="connsiteX3" fmla="*/ 2261100 w 4522199"/>
              <a:gd name="connsiteY3" fmla="*/ 3357990 h 3357990"/>
              <a:gd name="connsiteX4" fmla="*/ 1 w 4522199"/>
              <a:gd name="connsiteY4" fmla="*/ 1614760 h 3357990"/>
              <a:gd name="connsiteX0" fmla="*/ 6 w 4522204"/>
              <a:gd name="connsiteY0" fmla="*/ 1618338 h 3361568"/>
              <a:gd name="connsiteX1" fmla="*/ 2253548 w 4522204"/>
              <a:gd name="connsiteY1" fmla="*/ 3578 h 3361568"/>
              <a:gd name="connsiteX2" fmla="*/ 4522204 w 4522204"/>
              <a:gd name="connsiteY2" fmla="*/ 1618338 h 3361568"/>
              <a:gd name="connsiteX3" fmla="*/ 2261105 w 4522204"/>
              <a:gd name="connsiteY3" fmla="*/ 3361568 h 3361568"/>
              <a:gd name="connsiteX4" fmla="*/ 6 w 4522204"/>
              <a:gd name="connsiteY4" fmla="*/ 1618338 h 3361568"/>
              <a:gd name="connsiteX0" fmla="*/ 57 w 4522255"/>
              <a:gd name="connsiteY0" fmla="*/ 1618338 h 3195313"/>
              <a:gd name="connsiteX1" fmla="*/ 2253599 w 4522255"/>
              <a:gd name="connsiteY1" fmla="*/ 3578 h 3195313"/>
              <a:gd name="connsiteX2" fmla="*/ 4522255 w 4522255"/>
              <a:gd name="connsiteY2" fmla="*/ 1618338 h 3195313"/>
              <a:gd name="connsiteX3" fmla="*/ 2276270 w 4522255"/>
              <a:gd name="connsiteY3" fmla="*/ 3195313 h 3195313"/>
              <a:gd name="connsiteX4" fmla="*/ 57 w 4522255"/>
              <a:gd name="connsiteY4" fmla="*/ 1618338 h 3195313"/>
              <a:gd name="connsiteX0" fmla="*/ 57 w 4522255"/>
              <a:gd name="connsiteY0" fmla="*/ 1618338 h 3197158"/>
              <a:gd name="connsiteX1" fmla="*/ 2253599 w 4522255"/>
              <a:gd name="connsiteY1" fmla="*/ 3578 h 3197158"/>
              <a:gd name="connsiteX2" fmla="*/ 4522255 w 4522255"/>
              <a:gd name="connsiteY2" fmla="*/ 1618338 h 3197158"/>
              <a:gd name="connsiteX3" fmla="*/ 2276270 w 4522255"/>
              <a:gd name="connsiteY3" fmla="*/ 3195313 h 3197158"/>
              <a:gd name="connsiteX4" fmla="*/ 57 w 4522255"/>
              <a:gd name="connsiteY4" fmla="*/ 1618338 h 3197158"/>
              <a:gd name="connsiteX0" fmla="*/ 57 w 4522255"/>
              <a:gd name="connsiteY0" fmla="*/ 1618338 h 3196684"/>
              <a:gd name="connsiteX1" fmla="*/ 2253599 w 4522255"/>
              <a:gd name="connsiteY1" fmla="*/ 3578 h 3196684"/>
              <a:gd name="connsiteX2" fmla="*/ 4522255 w 4522255"/>
              <a:gd name="connsiteY2" fmla="*/ 1618338 h 3196684"/>
              <a:gd name="connsiteX3" fmla="*/ 2276270 w 4522255"/>
              <a:gd name="connsiteY3" fmla="*/ 3195313 h 3196684"/>
              <a:gd name="connsiteX4" fmla="*/ 57 w 4522255"/>
              <a:gd name="connsiteY4" fmla="*/ 1618338 h 319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2255" h="3196684">
                <a:moveTo>
                  <a:pt x="57" y="1618338"/>
                </a:moveTo>
                <a:cubicBezTo>
                  <a:pt x="-3721" y="1086382"/>
                  <a:pt x="173556" y="64034"/>
                  <a:pt x="2253599" y="3578"/>
                </a:cubicBezTo>
                <a:cubicBezTo>
                  <a:pt x="4333642" y="-56878"/>
                  <a:pt x="4522255" y="655579"/>
                  <a:pt x="4522255" y="1618338"/>
                </a:cubicBezTo>
                <a:cubicBezTo>
                  <a:pt x="4522255" y="2581097"/>
                  <a:pt x="4431883" y="3149971"/>
                  <a:pt x="2276270" y="3195313"/>
                </a:cubicBezTo>
                <a:cubicBezTo>
                  <a:pt x="120657" y="3240655"/>
                  <a:pt x="3835" y="2150294"/>
                  <a:pt x="57" y="1618338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52283031-5043-3644-BC9A-A4E2F8E59A3E}"/>
              </a:ext>
            </a:extLst>
          </p:cNvPr>
          <p:cNvSpPr/>
          <p:nvPr/>
        </p:nvSpPr>
        <p:spPr>
          <a:xfrm>
            <a:off x="5374394" y="1127853"/>
            <a:ext cx="1091380" cy="258097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7445F672-48DD-364E-A798-67C45991717C}"/>
              </a:ext>
            </a:extLst>
          </p:cNvPr>
          <p:cNvSpPr/>
          <p:nvPr/>
        </p:nvSpPr>
        <p:spPr>
          <a:xfrm>
            <a:off x="4909786" y="1780360"/>
            <a:ext cx="1091380" cy="221226"/>
          </a:xfrm>
          <a:prstGeom prst="parallelogram">
            <a:avLst>
              <a:gd name="adj" fmla="val 383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CA1AA45-BF49-D943-94C5-DBCED470EC2A}"/>
              </a:ext>
            </a:extLst>
          </p:cNvPr>
          <p:cNvSpPr txBox="1"/>
          <p:nvPr/>
        </p:nvSpPr>
        <p:spPr>
          <a:xfrm>
            <a:off x="6619851" y="697441"/>
            <a:ext cx="2254143" cy="93871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600000"/>
              </a:camera>
              <a:lightRig rig="threePt" dir="t"/>
            </a:scene3d>
          </a:bodyPr>
          <a:lstStyle/>
          <a:p>
            <a:pPr marL="136525" indent="-136525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54753"/>
                </a:solidFill>
              </a:rPr>
              <a:t>Endpoints</a:t>
            </a:r>
          </a:p>
          <a:p>
            <a:pPr marL="136525" indent="-136525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54753"/>
                </a:solidFill>
              </a:rPr>
              <a:t>In-memory web server</a:t>
            </a:r>
          </a:p>
          <a:p>
            <a:pPr marL="136525" indent="-136525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54753"/>
                </a:solidFill>
              </a:rPr>
              <a:t>Serialization / deserialization</a:t>
            </a:r>
          </a:p>
          <a:p>
            <a:pPr marL="136525" indent="-136525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54753"/>
                </a:solidFill>
              </a:rPr>
              <a:t>Exception </a:t>
            </a:r>
            <a:r>
              <a:rPr lang="en-US" sz="1100" dirty="0" err="1">
                <a:solidFill>
                  <a:srgbClr val="054753"/>
                </a:solidFill>
              </a:rPr>
              <a:t>v.s</a:t>
            </a:r>
            <a:r>
              <a:rPr lang="en-US" sz="1100" dirty="0">
                <a:solidFill>
                  <a:srgbClr val="054753"/>
                </a:solidFill>
              </a:rPr>
              <a:t>. Http status code</a:t>
            </a:r>
          </a:p>
          <a:p>
            <a:pPr marL="136525" indent="-136525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54753"/>
                </a:solidFill>
              </a:rPr>
              <a:t>Heavy </a:t>
            </a:r>
            <a:r>
              <a:rPr lang="en-US" sz="1100" dirty="0">
                <a:solidFill>
                  <a:srgbClr val="054753"/>
                </a:solidFill>
                <a:sym typeface="Wingdings" pitchFamily="2" charset="2"/>
              </a:rPr>
              <a:t> </a:t>
            </a:r>
            <a:r>
              <a:rPr lang="en-US" sz="1100" dirty="0">
                <a:solidFill>
                  <a:srgbClr val="054753"/>
                </a:solidFill>
              </a:rPr>
              <a:t>Slow</a:t>
            </a:r>
          </a:p>
        </p:txBody>
      </p:sp>
    </p:spTree>
    <p:extLst>
      <p:ext uri="{BB962C8B-B14F-4D97-AF65-F5344CB8AC3E}">
        <p14:creationId xmlns:p14="http://schemas.microsoft.com/office/powerpoint/2010/main" val="8492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122" grpId="0" animBg="1"/>
      <p:bldP spid="5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2CAC-0218-0141-99CE-5F1DFA91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Test on the interface, not the structure.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1994E9-18B5-A44C-B0D3-2413895F2BD0}"/>
              </a:ext>
            </a:extLst>
          </p:cNvPr>
          <p:cNvGrpSpPr/>
          <p:nvPr/>
        </p:nvGrpSpPr>
        <p:grpSpPr>
          <a:xfrm>
            <a:off x="398367" y="2822791"/>
            <a:ext cx="2014048" cy="522498"/>
            <a:chOff x="5882489" y="1364528"/>
            <a:chExt cx="2014048" cy="5224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248140-597C-9443-A2E7-CC42E7EA005E}"/>
                </a:ext>
              </a:extLst>
            </p:cNvPr>
            <p:cNvSpPr txBox="1"/>
            <p:nvPr/>
          </p:nvSpPr>
          <p:spPr>
            <a:xfrm>
              <a:off x="5882489" y="1503667"/>
              <a:ext cx="14830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</a:rPr>
                <a:t>Listing Admin Service</a:t>
              </a:r>
            </a:p>
          </p:txBody>
        </p:sp>
        <p:pic>
          <p:nvPicPr>
            <p:cNvPr id="20" name="Graphic 19" descr="Web design outline">
              <a:extLst>
                <a:ext uri="{FF2B5EF4-FFF2-40B4-BE49-F238E27FC236}">
                  <a16:creationId xmlns:a16="http://schemas.microsoft.com/office/drawing/2014/main" id="{F64473BE-4EE7-5A41-82F1-CCC6A2F67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74039" y="1364528"/>
              <a:ext cx="522498" cy="52249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8EB763-299E-B145-9F25-280C8934A9ED}"/>
              </a:ext>
            </a:extLst>
          </p:cNvPr>
          <p:cNvGrpSpPr/>
          <p:nvPr/>
        </p:nvGrpSpPr>
        <p:grpSpPr>
          <a:xfrm>
            <a:off x="786681" y="3664910"/>
            <a:ext cx="1622052" cy="522498"/>
            <a:chOff x="6274485" y="1823580"/>
            <a:chExt cx="1622052" cy="52249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C8A2BC-A850-4A47-B781-F1473AE2391E}"/>
                </a:ext>
              </a:extLst>
            </p:cNvPr>
            <p:cNvSpPr txBox="1"/>
            <p:nvPr/>
          </p:nvSpPr>
          <p:spPr>
            <a:xfrm>
              <a:off x="6274485" y="1957871"/>
              <a:ext cx="112242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</a:rPr>
                <a:t>Agency Service</a:t>
              </a:r>
            </a:p>
          </p:txBody>
        </p:sp>
        <p:pic>
          <p:nvPicPr>
            <p:cNvPr id="23" name="Graphic 22" descr="Web design outline">
              <a:extLst>
                <a:ext uri="{FF2B5EF4-FFF2-40B4-BE49-F238E27FC236}">
                  <a16:creationId xmlns:a16="http://schemas.microsoft.com/office/drawing/2014/main" id="{77B708FF-21C8-D44E-8E00-4E0A57A64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74039" y="1823580"/>
              <a:ext cx="522498" cy="52249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EEC807-43AA-284C-89FC-E23D3DE0FC8A}"/>
              </a:ext>
            </a:extLst>
          </p:cNvPr>
          <p:cNvGrpSpPr/>
          <p:nvPr/>
        </p:nvGrpSpPr>
        <p:grpSpPr>
          <a:xfrm>
            <a:off x="778278" y="1958870"/>
            <a:ext cx="1634137" cy="522498"/>
            <a:chOff x="2417124" y="2127469"/>
            <a:chExt cx="1634137" cy="5224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BA3A15-FCB4-4440-8458-F0994BD2CE5F}"/>
                </a:ext>
              </a:extLst>
            </p:cNvPr>
            <p:cNvSpPr txBox="1"/>
            <p:nvPr/>
          </p:nvSpPr>
          <p:spPr>
            <a:xfrm>
              <a:off x="2417124" y="2263557"/>
              <a:ext cx="11031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</a:rPr>
                <a:t>Listing Service</a:t>
              </a:r>
            </a:p>
          </p:txBody>
        </p:sp>
        <p:pic>
          <p:nvPicPr>
            <p:cNvPr id="26" name="Graphic 25" descr="Web design outline">
              <a:extLst>
                <a:ext uri="{FF2B5EF4-FFF2-40B4-BE49-F238E27FC236}">
                  <a16:creationId xmlns:a16="http://schemas.microsoft.com/office/drawing/2014/main" id="{E24D2F3D-B2C8-E74C-859F-A2E1A3C4B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28763" y="2127469"/>
              <a:ext cx="522498" cy="52249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5BA5C8-1147-4540-B314-C2D94D88205B}"/>
              </a:ext>
            </a:extLst>
          </p:cNvPr>
          <p:cNvGrpSpPr/>
          <p:nvPr/>
        </p:nvGrpSpPr>
        <p:grpSpPr>
          <a:xfrm>
            <a:off x="4333628" y="3119471"/>
            <a:ext cx="2733945" cy="1443294"/>
            <a:chOff x="4822723" y="2491570"/>
            <a:chExt cx="2733945" cy="1443294"/>
          </a:xfrm>
        </p:grpSpPr>
        <p:pic>
          <p:nvPicPr>
            <p:cNvPr id="28" name="Graphic 27" descr="Single gear with solid fill">
              <a:extLst>
                <a:ext uri="{FF2B5EF4-FFF2-40B4-BE49-F238E27FC236}">
                  <a16:creationId xmlns:a16="http://schemas.microsoft.com/office/drawing/2014/main" id="{953577DB-E14A-BE4E-BC04-CE0695B17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22723" y="2818407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Single gear with solid fill">
              <a:extLst>
                <a:ext uri="{FF2B5EF4-FFF2-40B4-BE49-F238E27FC236}">
                  <a16:creationId xmlns:a16="http://schemas.microsoft.com/office/drawing/2014/main" id="{8C746241-D607-F242-B60E-3275BC499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65471" y="2491570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Single gear with solid fill">
              <a:extLst>
                <a:ext uri="{FF2B5EF4-FFF2-40B4-BE49-F238E27FC236}">
                  <a16:creationId xmlns:a16="http://schemas.microsoft.com/office/drawing/2014/main" id="{8EC59ABC-3563-EF44-A600-8559AA2F9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08403" y="3020464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300B5D-F24D-E34A-8606-AEFD979001E7}"/>
                </a:ext>
              </a:extLst>
            </p:cNvPr>
            <p:cNvSpPr txBox="1"/>
            <p:nvPr/>
          </p:nvSpPr>
          <p:spPr>
            <a:xfrm>
              <a:off x="6171352" y="2737492"/>
              <a:ext cx="13853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59A869"/>
                  </a:solidFill>
                </a:rPr>
                <a:t>Services &amp; Helpers</a:t>
              </a:r>
            </a:p>
          </p:txBody>
        </p:sp>
      </p:grpSp>
      <p:pic>
        <p:nvPicPr>
          <p:cNvPr id="32" name="Graphic 31" descr="Server outline">
            <a:extLst>
              <a:ext uri="{FF2B5EF4-FFF2-40B4-BE49-F238E27FC236}">
                <a16:creationId xmlns:a16="http://schemas.microsoft.com/office/drawing/2014/main" id="{DEE63F81-50DC-0446-9ECD-BA53EBD48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31419" y="2545202"/>
            <a:ext cx="353122" cy="353122"/>
          </a:xfrm>
          <a:prstGeom prst="rect">
            <a:avLst/>
          </a:prstGeom>
        </p:spPr>
      </p:pic>
      <p:pic>
        <p:nvPicPr>
          <p:cNvPr id="33" name="Graphic 32" descr="Server outline">
            <a:extLst>
              <a:ext uri="{FF2B5EF4-FFF2-40B4-BE49-F238E27FC236}">
                <a16:creationId xmlns:a16="http://schemas.microsoft.com/office/drawing/2014/main" id="{98EB9F58-BAE1-B844-A0B2-EA4E4E1DC4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31419" y="2912327"/>
            <a:ext cx="353122" cy="353122"/>
          </a:xfrm>
          <a:prstGeom prst="rect">
            <a:avLst/>
          </a:prstGeom>
        </p:spPr>
      </p:pic>
      <p:pic>
        <p:nvPicPr>
          <p:cNvPr id="34" name="Graphic 33" descr="Server outline">
            <a:extLst>
              <a:ext uri="{FF2B5EF4-FFF2-40B4-BE49-F238E27FC236}">
                <a16:creationId xmlns:a16="http://schemas.microsoft.com/office/drawing/2014/main" id="{E49C9E04-6764-FF4F-8469-593AAF2295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31419" y="3279452"/>
            <a:ext cx="353122" cy="353122"/>
          </a:xfrm>
          <a:prstGeom prst="rect">
            <a:avLst/>
          </a:prstGeom>
        </p:spPr>
      </p:pic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D5B1D275-6D41-4349-A76A-59486F9CBEA2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5400000">
            <a:off x="5283207" y="1530961"/>
            <a:ext cx="764661" cy="470433"/>
          </a:xfrm>
          <a:prstGeom prst="curvedConnector3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0FDC030-164B-4444-8616-1B9825D8F5D6}"/>
              </a:ext>
            </a:extLst>
          </p:cNvPr>
          <p:cNvCxnSpPr>
            <a:cxnSpLocks/>
            <a:stCxn id="72" idx="3"/>
            <a:endCxn id="29" idx="0"/>
          </p:cNvCxnSpPr>
          <p:nvPr/>
        </p:nvCxnSpPr>
        <p:spPr>
          <a:xfrm rot="5400000">
            <a:off x="5200891" y="2579575"/>
            <a:ext cx="672582" cy="407211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993A1688-A71C-D045-8790-9FC51B0EDB23}"/>
              </a:ext>
            </a:extLst>
          </p:cNvPr>
          <p:cNvCxnSpPr>
            <a:cxnSpLocks/>
            <a:stCxn id="28" idx="1"/>
            <a:endCxn id="33" idx="3"/>
          </p:cNvCxnSpPr>
          <p:nvPr/>
        </p:nvCxnSpPr>
        <p:spPr>
          <a:xfrm rot="10800000">
            <a:off x="3484542" y="3088888"/>
            <a:ext cx="849087" cy="814620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7CCCE30D-ED5D-E34A-B9B8-9BFA0DBDD659}"/>
              </a:ext>
            </a:extLst>
          </p:cNvPr>
          <p:cNvCxnSpPr>
            <a:cxnSpLocks/>
            <a:stCxn id="32" idx="1"/>
            <a:endCxn id="26" idx="3"/>
          </p:cNvCxnSpPr>
          <p:nvPr/>
        </p:nvCxnSpPr>
        <p:spPr>
          <a:xfrm rot="10800000">
            <a:off x="2412415" y="2220119"/>
            <a:ext cx="719004" cy="50164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569C1D37-E730-644B-B6C0-9ABE3D6C3791}"/>
              </a:ext>
            </a:extLst>
          </p:cNvPr>
          <p:cNvCxnSpPr>
            <a:cxnSpLocks/>
            <a:stCxn id="33" idx="1"/>
            <a:endCxn id="20" idx="3"/>
          </p:cNvCxnSpPr>
          <p:nvPr/>
        </p:nvCxnSpPr>
        <p:spPr>
          <a:xfrm rot="10800000">
            <a:off x="2412415" y="3084040"/>
            <a:ext cx="719004" cy="484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CC5CA9E1-9535-A343-A958-C0A1DA4EE900}"/>
              </a:ext>
            </a:extLst>
          </p:cNvPr>
          <p:cNvCxnSpPr>
            <a:cxnSpLocks/>
            <a:stCxn id="34" idx="1"/>
            <a:endCxn id="23" idx="3"/>
          </p:cNvCxnSpPr>
          <p:nvPr/>
        </p:nvCxnSpPr>
        <p:spPr>
          <a:xfrm rot="10800000" flipV="1">
            <a:off x="2408733" y="3456013"/>
            <a:ext cx="722686" cy="47014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B6E48F1-D7E7-BB4C-B8C6-1F3ACBCAD9ED}"/>
              </a:ext>
            </a:extLst>
          </p:cNvPr>
          <p:cNvSpPr txBox="1"/>
          <p:nvPr/>
        </p:nvSpPr>
        <p:spPr>
          <a:xfrm>
            <a:off x="6869336" y="783683"/>
            <a:ext cx="1358064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600000"/>
              </a:camera>
              <a:lightRig rig="threePt" dir="t"/>
            </a:scene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54753"/>
                </a:solidFill>
              </a:rPr>
              <a:t>props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54753"/>
                </a:solidFill>
              </a:rPr>
              <a:t>logics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54753"/>
                </a:solidFill>
              </a:rPr>
              <a:t>grow the code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37169F7-46C2-D04C-AB3A-6C8A82C27987}"/>
              </a:ext>
            </a:extLst>
          </p:cNvPr>
          <p:cNvGrpSpPr/>
          <p:nvPr/>
        </p:nvGrpSpPr>
        <p:grpSpPr>
          <a:xfrm>
            <a:off x="2816763" y="2319115"/>
            <a:ext cx="1391157" cy="261610"/>
            <a:chOff x="6844444" y="3068931"/>
            <a:chExt cx="1391157" cy="261610"/>
          </a:xfrm>
        </p:grpSpPr>
        <p:pic>
          <p:nvPicPr>
            <p:cNvPr id="116" name="Graphic 115" descr="Tick with solid fill">
              <a:extLst>
                <a:ext uri="{FF2B5EF4-FFF2-40B4-BE49-F238E27FC236}">
                  <a16:creationId xmlns:a16="http://schemas.microsoft.com/office/drawing/2014/main" id="{73E4943F-FD9F-6A40-914F-79AF2099F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44444" y="3090147"/>
              <a:ext cx="219180" cy="219180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17FB5D4-528C-BE4A-8FEE-0954EEBF729A}"/>
                </a:ext>
              </a:extLst>
            </p:cNvPr>
            <p:cNvSpPr txBox="1"/>
            <p:nvPr/>
          </p:nvSpPr>
          <p:spPr>
            <a:xfrm>
              <a:off x="7002571" y="3068931"/>
              <a:ext cx="12330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54753"/>
                  </a:solidFill>
                </a:rPr>
                <a:t>Mock </a:t>
              </a:r>
              <a:r>
                <a:rPr lang="en-US" sz="1100" dirty="0" err="1">
                  <a:solidFill>
                    <a:srgbClr val="054753"/>
                  </a:solidFill>
                </a:rPr>
                <a:t>axios</a:t>
              </a:r>
              <a:r>
                <a:rPr lang="en-US" sz="1100" dirty="0">
                  <a:solidFill>
                    <a:srgbClr val="054753"/>
                  </a:solidFill>
                </a:rPr>
                <a:t>/fetch</a:t>
              </a:r>
            </a:p>
          </p:txBody>
        </p: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id="{397B6BE5-DF52-9640-9075-763EAF9D07E5}"/>
              </a:ext>
            </a:extLst>
          </p:cNvPr>
          <p:cNvSpPr/>
          <p:nvPr/>
        </p:nvSpPr>
        <p:spPr>
          <a:xfrm>
            <a:off x="2571923" y="822334"/>
            <a:ext cx="5098457" cy="3840350"/>
          </a:xfrm>
          <a:custGeom>
            <a:avLst/>
            <a:gdLst>
              <a:gd name="connsiteX0" fmla="*/ 0 w 4522198"/>
              <a:gd name="connsiteY0" fmla="*/ 1743230 h 3486459"/>
              <a:gd name="connsiteX1" fmla="*/ 2261099 w 4522198"/>
              <a:gd name="connsiteY1" fmla="*/ 0 h 3486459"/>
              <a:gd name="connsiteX2" fmla="*/ 4522198 w 4522198"/>
              <a:gd name="connsiteY2" fmla="*/ 1743230 h 3486459"/>
              <a:gd name="connsiteX3" fmla="*/ 2261099 w 4522198"/>
              <a:gd name="connsiteY3" fmla="*/ 3486460 h 3486459"/>
              <a:gd name="connsiteX4" fmla="*/ 0 w 4522198"/>
              <a:gd name="connsiteY4" fmla="*/ 1743230 h 3486459"/>
              <a:gd name="connsiteX0" fmla="*/ 1 w 4522199"/>
              <a:gd name="connsiteY0" fmla="*/ 1614760 h 3357990"/>
              <a:gd name="connsiteX1" fmla="*/ 2253543 w 4522199"/>
              <a:gd name="connsiteY1" fmla="*/ 0 h 3357990"/>
              <a:gd name="connsiteX2" fmla="*/ 4522199 w 4522199"/>
              <a:gd name="connsiteY2" fmla="*/ 1614760 h 3357990"/>
              <a:gd name="connsiteX3" fmla="*/ 2261100 w 4522199"/>
              <a:gd name="connsiteY3" fmla="*/ 3357990 h 3357990"/>
              <a:gd name="connsiteX4" fmla="*/ 1 w 4522199"/>
              <a:gd name="connsiteY4" fmla="*/ 1614760 h 3357990"/>
              <a:gd name="connsiteX0" fmla="*/ 6 w 4522204"/>
              <a:gd name="connsiteY0" fmla="*/ 1618338 h 3361568"/>
              <a:gd name="connsiteX1" fmla="*/ 2253548 w 4522204"/>
              <a:gd name="connsiteY1" fmla="*/ 3578 h 3361568"/>
              <a:gd name="connsiteX2" fmla="*/ 4522204 w 4522204"/>
              <a:gd name="connsiteY2" fmla="*/ 1618338 h 3361568"/>
              <a:gd name="connsiteX3" fmla="*/ 2261105 w 4522204"/>
              <a:gd name="connsiteY3" fmla="*/ 3361568 h 3361568"/>
              <a:gd name="connsiteX4" fmla="*/ 6 w 4522204"/>
              <a:gd name="connsiteY4" fmla="*/ 1618338 h 3361568"/>
              <a:gd name="connsiteX0" fmla="*/ 57 w 4522255"/>
              <a:gd name="connsiteY0" fmla="*/ 1618338 h 3195313"/>
              <a:gd name="connsiteX1" fmla="*/ 2253599 w 4522255"/>
              <a:gd name="connsiteY1" fmla="*/ 3578 h 3195313"/>
              <a:gd name="connsiteX2" fmla="*/ 4522255 w 4522255"/>
              <a:gd name="connsiteY2" fmla="*/ 1618338 h 3195313"/>
              <a:gd name="connsiteX3" fmla="*/ 2276270 w 4522255"/>
              <a:gd name="connsiteY3" fmla="*/ 3195313 h 3195313"/>
              <a:gd name="connsiteX4" fmla="*/ 57 w 4522255"/>
              <a:gd name="connsiteY4" fmla="*/ 1618338 h 3195313"/>
              <a:gd name="connsiteX0" fmla="*/ 57 w 4522255"/>
              <a:gd name="connsiteY0" fmla="*/ 1618338 h 3197158"/>
              <a:gd name="connsiteX1" fmla="*/ 2253599 w 4522255"/>
              <a:gd name="connsiteY1" fmla="*/ 3578 h 3197158"/>
              <a:gd name="connsiteX2" fmla="*/ 4522255 w 4522255"/>
              <a:gd name="connsiteY2" fmla="*/ 1618338 h 3197158"/>
              <a:gd name="connsiteX3" fmla="*/ 2276270 w 4522255"/>
              <a:gd name="connsiteY3" fmla="*/ 3195313 h 3197158"/>
              <a:gd name="connsiteX4" fmla="*/ 57 w 4522255"/>
              <a:gd name="connsiteY4" fmla="*/ 1618338 h 3197158"/>
              <a:gd name="connsiteX0" fmla="*/ 57 w 4522255"/>
              <a:gd name="connsiteY0" fmla="*/ 1618338 h 3196684"/>
              <a:gd name="connsiteX1" fmla="*/ 2253599 w 4522255"/>
              <a:gd name="connsiteY1" fmla="*/ 3578 h 3196684"/>
              <a:gd name="connsiteX2" fmla="*/ 4522255 w 4522255"/>
              <a:gd name="connsiteY2" fmla="*/ 1618338 h 3196684"/>
              <a:gd name="connsiteX3" fmla="*/ 2276270 w 4522255"/>
              <a:gd name="connsiteY3" fmla="*/ 3195313 h 3196684"/>
              <a:gd name="connsiteX4" fmla="*/ 57 w 4522255"/>
              <a:gd name="connsiteY4" fmla="*/ 1618338 h 319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2255" h="3196684">
                <a:moveTo>
                  <a:pt x="57" y="1618338"/>
                </a:moveTo>
                <a:cubicBezTo>
                  <a:pt x="-3721" y="1086382"/>
                  <a:pt x="173556" y="64034"/>
                  <a:pt x="2253599" y="3578"/>
                </a:cubicBezTo>
                <a:cubicBezTo>
                  <a:pt x="4333642" y="-56878"/>
                  <a:pt x="4522255" y="655579"/>
                  <a:pt x="4522255" y="1618338"/>
                </a:cubicBezTo>
                <a:cubicBezTo>
                  <a:pt x="4522255" y="2581097"/>
                  <a:pt x="4431883" y="3149971"/>
                  <a:pt x="2276270" y="3195313"/>
                </a:cubicBezTo>
                <a:cubicBezTo>
                  <a:pt x="120657" y="3240655"/>
                  <a:pt x="3835" y="2150294"/>
                  <a:pt x="57" y="1618338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52283031-5043-3644-BC9A-A4E2F8E59A3E}"/>
              </a:ext>
            </a:extLst>
          </p:cNvPr>
          <p:cNvSpPr/>
          <p:nvPr/>
        </p:nvSpPr>
        <p:spPr>
          <a:xfrm>
            <a:off x="4953866" y="1125750"/>
            <a:ext cx="1893774" cy="258097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 Component</a:t>
            </a:r>
          </a:p>
        </p:txBody>
      </p: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FBB5240F-50F6-0B4A-9058-DD4D461DCA3B}"/>
              </a:ext>
            </a:extLst>
          </p:cNvPr>
          <p:cNvCxnSpPr>
            <a:cxnSpLocks/>
            <a:stCxn id="8" idx="3"/>
          </p:cNvCxnSpPr>
          <p:nvPr/>
        </p:nvCxnSpPr>
        <p:spPr>
          <a:xfrm rot="5400000">
            <a:off x="4123362" y="1770498"/>
            <a:ext cx="568164" cy="1845797"/>
          </a:xfrm>
          <a:prstGeom prst="curvedConnector2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A020BC4-84A6-DF43-84BD-BFD36145A983}"/>
              </a:ext>
            </a:extLst>
          </p:cNvPr>
          <p:cNvGrpSpPr/>
          <p:nvPr/>
        </p:nvGrpSpPr>
        <p:grpSpPr>
          <a:xfrm>
            <a:off x="4382532" y="2148508"/>
            <a:ext cx="2820907" cy="325303"/>
            <a:chOff x="4435794" y="1863338"/>
            <a:chExt cx="2820907" cy="325303"/>
          </a:xfrm>
        </p:grpSpPr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F62F94F0-14A4-1146-949A-DCDE7C66E6B4}"/>
                </a:ext>
              </a:extLst>
            </p:cNvPr>
            <p:cNvSpPr/>
            <p:nvPr/>
          </p:nvSpPr>
          <p:spPr>
            <a:xfrm>
              <a:off x="5261103" y="1927835"/>
              <a:ext cx="1995598" cy="260806"/>
            </a:xfrm>
            <a:prstGeom prst="parallelogram">
              <a:avLst>
                <a:gd name="adj" fmla="val 3833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54753"/>
                  </a:solidFill>
                </a:rPr>
                <a:t>Subcomponent C</a:t>
              </a:r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96C21B56-5BB8-BF47-9FE8-D154F94F5E6F}"/>
                </a:ext>
              </a:extLst>
            </p:cNvPr>
            <p:cNvSpPr/>
            <p:nvPr/>
          </p:nvSpPr>
          <p:spPr>
            <a:xfrm>
              <a:off x="4846239" y="1900913"/>
              <a:ext cx="1995598" cy="260806"/>
            </a:xfrm>
            <a:prstGeom prst="parallelogram">
              <a:avLst>
                <a:gd name="adj" fmla="val 3833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54753"/>
                  </a:solidFill>
                </a:rPr>
                <a:t>Subcomponent B</a:t>
              </a:r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445F672-48DD-364E-A798-67C45991717C}"/>
                </a:ext>
              </a:extLst>
            </p:cNvPr>
            <p:cNvSpPr/>
            <p:nvPr/>
          </p:nvSpPr>
          <p:spPr>
            <a:xfrm>
              <a:off x="4435794" y="1863338"/>
              <a:ext cx="1995598" cy="260806"/>
            </a:xfrm>
            <a:prstGeom prst="parallelogram">
              <a:avLst>
                <a:gd name="adj" fmla="val 3833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54753"/>
                  </a:solidFill>
                </a:rPr>
                <a:t>Subcomponent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181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AA5D-1F84-E443-9851-497F2DBD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/>
              <a:t>Any question?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9CC86-690F-AF4A-BEFF-CCDE6D153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dirty="0"/>
              <a:t>Tests are for development.</a:t>
            </a:r>
          </a:p>
        </p:txBody>
      </p:sp>
    </p:spTree>
    <p:extLst>
      <p:ext uri="{BB962C8B-B14F-4D97-AF65-F5344CB8AC3E}">
        <p14:creationId xmlns:p14="http://schemas.microsoft.com/office/powerpoint/2010/main" val="176633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375BF-6C6B-8541-A337-42711B2C7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99" y="763600"/>
            <a:ext cx="6813929" cy="3573300"/>
          </a:xfrm>
        </p:spPr>
        <p:txBody>
          <a:bodyPr>
            <a:normAutofit/>
          </a:bodyPr>
          <a:lstStyle/>
          <a:p>
            <a:r>
              <a:rPr lang="en-US" dirty="0"/>
              <a:t>Contract tests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 err="1"/>
              <a:t>v.s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				E2E tests</a:t>
            </a:r>
          </a:p>
        </p:txBody>
      </p:sp>
    </p:spTree>
    <p:extLst>
      <p:ext uri="{BB962C8B-B14F-4D97-AF65-F5344CB8AC3E}">
        <p14:creationId xmlns:p14="http://schemas.microsoft.com/office/powerpoint/2010/main" val="3392824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7F374-679F-194A-B2BE-A9756F9B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current integration tests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521DB0-EB53-D848-BF94-C29783A8C1A7}"/>
              </a:ext>
            </a:extLst>
          </p:cNvPr>
          <p:cNvGrpSpPr/>
          <p:nvPr/>
        </p:nvGrpSpPr>
        <p:grpSpPr>
          <a:xfrm>
            <a:off x="398367" y="2822791"/>
            <a:ext cx="2014048" cy="522498"/>
            <a:chOff x="5882489" y="1364528"/>
            <a:chExt cx="2014048" cy="5224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3A7904-A7A5-5542-B284-D1DEAB3C0025}"/>
                </a:ext>
              </a:extLst>
            </p:cNvPr>
            <p:cNvSpPr txBox="1"/>
            <p:nvPr/>
          </p:nvSpPr>
          <p:spPr>
            <a:xfrm>
              <a:off x="5882489" y="1503667"/>
              <a:ext cx="14830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</a:rPr>
                <a:t>Listing Admin Service</a:t>
              </a:r>
            </a:p>
          </p:txBody>
        </p:sp>
        <p:pic>
          <p:nvPicPr>
            <p:cNvPr id="9" name="Graphic 8" descr="Web design outline">
              <a:extLst>
                <a:ext uri="{FF2B5EF4-FFF2-40B4-BE49-F238E27FC236}">
                  <a16:creationId xmlns:a16="http://schemas.microsoft.com/office/drawing/2014/main" id="{9F926195-9363-5A4C-B1C9-58B2C8BB6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4039" y="1364528"/>
              <a:ext cx="522498" cy="52249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C6F302-B087-7A41-8724-F9B27F20BCEE}"/>
              </a:ext>
            </a:extLst>
          </p:cNvPr>
          <p:cNvSpPr txBox="1"/>
          <p:nvPr/>
        </p:nvSpPr>
        <p:spPr>
          <a:xfrm>
            <a:off x="786681" y="3799201"/>
            <a:ext cx="11224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Agency Service</a:t>
            </a:r>
          </a:p>
        </p:txBody>
      </p:sp>
      <p:pic>
        <p:nvPicPr>
          <p:cNvPr id="12" name="Graphic 11" descr="Web design outline">
            <a:extLst>
              <a:ext uri="{FF2B5EF4-FFF2-40B4-BE49-F238E27FC236}">
                <a16:creationId xmlns:a16="http://schemas.microsoft.com/office/drawing/2014/main" id="{1D7F0E62-04CF-4740-A795-9576E3A80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235" y="3664910"/>
            <a:ext cx="522498" cy="5224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35054DB-86BE-E34B-9DF6-164B6120B05E}"/>
              </a:ext>
            </a:extLst>
          </p:cNvPr>
          <p:cNvGrpSpPr/>
          <p:nvPr/>
        </p:nvGrpSpPr>
        <p:grpSpPr>
          <a:xfrm>
            <a:off x="778278" y="1958870"/>
            <a:ext cx="1634137" cy="522498"/>
            <a:chOff x="2417124" y="2127469"/>
            <a:chExt cx="1634137" cy="522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5B7DAB-8A96-8946-A0A0-14CE5A47AFFD}"/>
                </a:ext>
              </a:extLst>
            </p:cNvPr>
            <p:cNvSpPr txBox="1"/>
            <p:nvPr/>
          </p:nvSpPr>
          <p:spPr>
            <a:xfrm>
              <a:off x="2417124" y="2263557"/>
              <a:ext cx="11031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</a:rPr>
                <a:t>Listing Service</a:t>
              </a:r>
            </a:p>
          </p:txBody>
        </p:sp>
        <p:pic>
          <p:nvPicPr>
            <p:cNvPr id="15" name="Graphic 14" descr="Web design outline">
              <a:extLst>
                <a:ext uri="{FF2B5EF4-FFF2-40B4-BE49-F238E27FC236}">
                  <a16:creationId xmlns:a16="http://schemas.microsoft.com/office/drawing/2014/main" id="{909A9D6B-A9BC-6E46-8931-E4FDF7920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8763" y="2127469"/>
              <a:ext cx="522498" cy="522498"/>
            </a:xfrm>
            <a:prstGeom prst="rect">
              <a:avLst/>
            </a:prstGeom>
          </p:spPr>
        </p:pic>
      </p:grpSp>
      <p:pic>
        <p:nvPicPr>
          <p:cNvPr id="17" name="Graphic 16" descr="Single gear with solid fill">
            <a:extLst>
              <a:ext uri="{FF2B5EF4-FFF2-40B4-BE49-F238E27FC236}">
                <a16:creationId xmlns:a16="http://schemas.microsoft.com/office/drawing/2014/main" id="{2C554994-4EDE-AD4B-9CA9-4A1EA0611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9540" y="3782850"/>
            <a:ext cx="914400" cy="914400"/>
          </a:xfrm>
          <a:prstGeom prst="rect">
            <a:avLst/>
          </a:prstGeom>
        </p:spPr>
      </p:pic>
      <p:pic>
        <p:nvPicPr>
          <p:cNvPr id="18" name="Graphic 17" descr="Single gear with solid fill">
            <a:extLst>
              <a:ext uri="{FF2B5EF4-FFF2-40B4-BE49-F238E27FC236}">
                <a16:creationId xmlns:a16="http://schemas.microsoft.com/office/drawing/2014/main" id="{EB3A96BF-B6E7-834C-819B-5D3626A64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2288" y="3456013"/>
            <a:ext cx="914400" cy="914400"/>
          </a:xfrm>
          <a:prstGeom prst="rect">
            <a:avLst/>
          </a:prstGeom>
        </p:spPr>
      </p:pic>
      <p:pic>
        <p:nvPicPr>
          <p:cNvPr id="19" name="Graphic 18" descr="Single gear with solid fill">
            <a:extLst>
              <a:ext uri="{FF2B5EF4-FFF2-40B4-BE49-F238E27FC236}">
                <a16:creationId xmlns:a16="http://schemas.microsoft.com/office/drawing/2014/main" id="{91D42367-F47C-A749-9DE6-0E6C442F1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5220" y="3984907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9EFC1C4-D392-9241-84D3-2244AAF604EF}"/>
              </a:ext>
            </a:extLst>
          </p:cNvPr>
          <p:cNvSpPr txBox="1"/>
          <p:nvPr/>
        </p:nvSpPr>
        <p:spPr>
          <a:xfrm>
            <a:off x="6292419" y="3666417"/>
            <a:ext cx="1385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59A869"/>
                </a:solidFill>
              </a:rPr>
              <a:t>Services &amp; Helpers</a:t>
            </a:r>
          </a:p>
        </p:txBody>
      </p:sp>
      <p:pic>
        <p:nvPicPr>
          <p:cNvPr id="21" name="Graphic 20" descr="Server outline">
            <a:extLst>
              <a:ext uri="{FF2B5EF4-FFF2-40B4-BE49-F238E27FC236}">
                <a16:creationId xmlns:a16="http://schemas.microsoft.com/office/drawing/2014/main" id="{615B900E-746B-F24A-B567-F010DBF7C5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1419" y="2545202"/>
            <a:ext cx="353122" cy="353122"/>
          </a:xfrm>
          <a:prstGeom prst="rect">
            <a:avLst/>
          </a:prstGeom>
        </p:spPr>
      </p:pic>
      <p:pic>
        <p:nvPicPr>
          <p:cNvPr id="22" name="Graphic 21" descr="Server outline">
            <a:extLst>
              <a:ext uri="{FF2B5EF4-FFF2-40B4-BE49-F238E27FC236}">
                <a16:creationId xmlns:a16="http://schemas.microsoft.com/office/drawing/2014/main" id="{5D96E1B0-16AC-BD43-B5B7-59E77D58E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1419" y="2912327"/>
            <a:ext cx="353122" cy="353122"/>
          </a:xfrm>
          <a:prstGeom prst="rect">
            <a:avLst/>
          </a:prstGeom>
        </p:spPr>
      </p:pic>
      <p:pic>
        <p:nvPicPr>
          <p:cNvPr id="23" name="Graphic 22" descr="Server outline">
            <a:extLst>
              <a:ext uri="{FF2B5EF4-FFF2-40B4-BE49-F238E27FC236}">
                <a16:creationId xmlns:a16="http://schemas.microsoft.com/office/drawing/2014/main" id="{105A706B-1B3F-8B43-8BC6-52188AE6B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1419" y="3279452"/>
            <a:ext cx="353122" cy="353122"/>
          </a:xfrm>
          <a:prstGeom prst="rect">
            <a:avLst/>
          </a:prstGeom>
        </p:spPr>
      </p:pic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00366D30-5083-E14A-80A8-5ABEC73F81E7}"/>
              </a:ext>
            </a:extLst>
          </p:cNvPr>
          <p:cNvCxnSpPr>
            <a:cxnSpLocks/>
            <a:stCxn id="29" idx="2"/>
            <a:endCxn id="18" idx="0"/>
          </p:cNvCxnSpPr>
          <p:nvPr/>
        </p:nvCxnSpPr>
        <p:spPr>
          <a:xfrm rot="5400000">
            <a:off x="5813885" y="2538684"/>
            <a:ext cx="1052932" cy="781726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F800AD33-C5C0-CE49-8448-5EB445902DC8}"/>
              </a:ext>
            </a:extLst>
          </p:cNvPr>
          <p:cNvCxnSpPr>
            <a:cxnSpLocks/>
            <a:stCxn id="17" idx="1"/>
            <a:endCxn id="22" idx="3"/>
          </p:cNvCxnSpPr>
          <p:nvPr/>
        </p:nvCxnSpPr>
        <p:spPr>
          <a:xfrm rot="10800000">
            <a:off x="3484542" y="3088888"/>
            <a:ext cx="1464999" cy="115116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E2437E2-B08D-6742-BD64-153B87FAD571}"/>
              </a:ext>
            </a:extLst>
          </p:cNvPr>
          <p:cNvCxnSpPr>
            <a:cxnSpLocks/>
            <a:stCxn id="21" idx="1"/>
            <a:endCxn id="15" idx="3"/>
          </p:cNvCxnSpPr>
          <p:nvPr/>
        </p:nvCxnSpPr>
        <p:spPr>
          <a:xfrm rot="10800000">
            <a:off x="2412415" y="2220119"/>
            <a:ext cx="719004" cy="50164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D421A905-C89F-8C46-B0B8-32BE3ADA975A}"/>
              </a:ext>
            </a:extLst>
          </p:cNvPr>
          <p:cNvCxnSpPr>
            <a:cxnSpLocks/>
            <a:stCxn id="22" idx="1"/>
            <a:endCxn id="9" idx="3"/>
          </p:cNvCxnSpPr>
          <p:nvPr/>
        </p:nvCxnSpPr>
        <p:spPr>
          <a:xfrm rot="10800000">
            <a:off x="2412415" y="3084040"/>
            <a:ext cx="719004" cy="484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rminator 28">
            <a:extLst>
              <a:ext uri="{FF2B5EF4-FFF2-40B4-BE49-F238E27FC236}">
                <a16:creationId xmlns:a16="http://schemas.microsoft.com/office/drawing/2014/main" id="{5326926F-1C8A-3544-92C4-2DE0A68B9D7B}"/>
              </a:ext>
            </a:extLst>
          </p:cNvPr>
          <p:cNvSpPr/>
          <p:nvPr/>
        </p:nvSpPr>
        <p:spPr>
          <a:xfrm>
            <a:off x="5563240" y="2144984"/>
            <a:ext cx="2335947" cy="258097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staging/endpoint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A4D9378B-7991-2C4F-A311-574571F718D5}"/>
              </a:ext>
            </a:extLst>
          </p:cNvPr>
          <p:cNvCxnSpPr>
            <a:cxnSpLocks/>
            <a:stCxn id="23" idx="1"/>
            <a:endCxn id="12" idx="3"/>
          </p:cNvCxnSpPr>
          <p:nvPr/>
        </p:nvCxnSpPr>
        <p:spPr>
          <a:xfrm rot="10800000" flipV="1">
            <a:off x="2408733" y="3456013"/>
            <a:ext cx="722686" cy="47014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Test Dummy outline">
            <a:extLst>
              <a:ext uri="{FF2B5EF4-FFF2-40B4-BE49-F238E27FC236}">
                <a16:creationId xmlns:a16="http://schemas.microsoft.com/office/drawing/2014/main" id="{9030B9D9-2816-AF4A-9C53-76F72A0115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8005742" y="804123"/>
            <a:ext cx="914400" cy="9144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B974371-234B-9544-93AC-14AC3ED61988}"/>
              </a:ext>
            </a:extLst>
          </p:cNvPr>
          <p:cNvGrpSpPr/>
          <p:nvPr/>
        </p:nvGrpSpPr>
        <p:grpSpPr>
          <a:xfrm>
            <a:off x="6778436" y="1125174"/>
            <a:ext cx="1120751" cy="609739"/>
            <a:chOff x="6778436" y="1125174"/>
            <a:chExt cx="1120751" cy="609739"/>
          </a:xfrm>
        </p:grpSpPr>
        <p:sp>
          <p:nvSpPr>
            <p:cNvPr id="43" name="Rounded Rectangular Callout 42">
              <a:extLst>
                <a:ext uri="{FF2B5EF4-FFF2-40B4-BE49-F238E27FC236}">
                  <a16:creationId xmlns:a16="http://schemas.microsoft.com/office/drawing/2014/main" id="{2E452E9F-15BB-A747-AF57-7947C1CC3BD9}"/>
                </a:ext>
              </a:extLst>
            </p:cNvPr>
            <p:cNvSpPr/>
            <p:nvPr/>
          </p:nvSpPr>
          <p:spPr>
            <a:xfrm>
              <a:off x="6778436" y="1125174"/>
              <a:ext cx="1120751" cy="609739"/>
            </a:xfrm>
            <a:prstGeom prst="wedgeRoundRectCallout">
              <a:avLst>
                <a:gd name="adj1" fmla="val 68297"/>
                <a:gd name="adj2" fmla="val 3269"/>
                <a:gd name="adj3" fmla="val 16667"/>
              </a:avLst>
            </a:prstGeom>
            <a:noFill/>
            <a:ln>
              <a:solidFill>
                <a:srgbClr val="DB57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D2EE12E-4731-9C41-A59E-271DD2A36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-5787" r="81117"/>
            <a:stretch/>
          </p:blipFill>
          <p:spPr>
            <a:xfrm>
              <a:off x="6919267" y="1202699"/>
              <a:ext cx="342931" cy="403045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E5FA85-0A66-5D43-A8FC-EAEE64FBB9CD}"/>
                </a:ext>
              </a:extLst>
            </p:cNvPr>
            <p:cNvSpPr txBox="1"/>
            <p:nvPr/>
          </p:nvSpPr>
          <p:spPr>
            <a:xfrm>
              <a:off x="7262198" y="1259214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6609C"/>
                  </a:solidFill>
                </a:rPr>
                <a:t>Fail</a:t>
              </a:r>
            </a:p>
          </p:txBody>
        </p:sp>
      </p:grpSp>
      <p:sp>
        <p:nvSpPr>
          <p:cNvPr id="46" name="Explosion 2 45">
            <a:extLst>
              <a:ext uri="{FF2B5EF4-FFF2-40B4-BE49-F238E27FC236}">
                <a16:creationId xmlns:a16="http://schemas.microsoft.com/office/drawing/2014/main" id="{5177AAAA-78D8-A949-A9C4-C73B4A19513F}"/>
              </a:ext>
            </a:extLst>
          </p:cNvPr>
          <p:cNvSpPr/>
          <p:nvPr/>
        </p:nvSpPr>
        <p:spPr>
          <a:xfrm rot="21300000">
            <a:off x="3591341" y="1119026"/>
            <a:ext cx="4136240" cy="2886794"/>
          </a:xfrm>
          <a:prstGeom prst="irregularSeal2">
            <a:avLst/>
          </a:prstGeom>
          <a:solidFill>
            <a:srgbClr val="DB586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FFFF61"/>
                </a:solidFill>
              </a:rPr>
              <a:t>Cannot release</a:t>
            </a:r>
          </a:p>
        </p:txBody>
      </p:sp>
    </p:spTree>
    <p:extLst>
      <p:ext uri="{BB962C8B-B14F-4D97-AF65-F5344CB8AC3E}">
        <p14:creationId xmlns:p14="http://schemas.microsoft.com/office/powerpoint/2010/main" val="5492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6A41-9C53-8F40-91AE-72DFEA424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E2E tests</a:t>
            </a:r>
          </a:p>
        </p:txBody>
      </p:sp>
      <p:pic>
        <p:nvPicPr>
          <p:cNvPr id="4" name="Graphic 3" descr="Stopwatch with solid fill">
            <a:extLst>
              <a:ext uri="{FF2B5EF4-FFF2-40B4-BE49-F238E27FC236}">
                <a16:creationId xmlns:a16="http://schemas.microsoft.com/office/drawing/2014/main" id="{102898C0-9B0D-9349-8377-AECCDA67D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-600000">
            <a:off x="1363916" y="1608246"/>
            <a:ext cx="557092" cy="557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6F4D80-25E6-F34A-B159-540C4D6A73FB}"/>
              </a:ext>
            </a:extLst>
          </p:cNvPr>
          <p:cNvSpPr txBox="1"/>
          <p:nvPr/>
        </p:nvSpPr>
        <p:spPr>
          <a:xfrm rot="-300000">
            <a:off x="1890142" y="1361734"/>
            <a:ext cx="6126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It takes time to run and maintain.</a:t>
            </a: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41C7F4D4-33E9-A54D-973D-F9215FA0E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-600000">
            <a:off x="1363916" y="2571750"/>
            <a:ext cx="558000" cy="5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CD72C3-C12A-1246-B890-718529265B84}"/>
              </a:ext>
            </a:extLst>
          </p:cNvPr>
          <p:cNvSpPr txBox="1"/>
          <p:nvPr/>
        </p:nvSpPr>
        <p:spPr>
          <a:xfrm rot="-300000">
            <a:off x="1890142" y="2312304"/>
            <a:ext cx="4397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Longer feedback cycle.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7FC730-C50A-C043-B5F8-6B3F4071FDA0}"/>
              </a:ext>
            </a:extLst>
          </p:cNvPr>
          <p:cNvGrpSpPr/>
          <p:nvPr/>
        </p:nvGrpSpPr>
        <p:grpSpPr>
          <a:xfrm>
            <a:off x="6994016" y="1321176"/>
            <a:ext cx="1700862" cy="1273596"/>
            <a:chOff x="6994016" y="1321176"/>
            <a:chExt cx="1700862" cy="12735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4B4FA-8AC2-4941-BF37-F2EBED743928}"/>
                </a:ext>
              </a:extLst>
            </p:cNvPr>
            <p:cNvSpPr txBox="1"/>
            <p:nvPr/>
          </p:nvSpPr>
          <p:spPr>
            <a:xfrm rot="1510494">
              <a:off x="7585279" y="2179359"/>
              <a:ext cx="11095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DB5760"/>
                  </a:solidFill>
                </a:rPr>
                <a:t>breaks a lot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2D9FCA3F-A080-6141-B257-7D7AF2680174}"/>
                </a:ext>
              </a:extLst>
            </p:cNvPr>
            <p:cNvSpPr/>
            <p:nvPr/>
          </p:nvSpPr>
          <p:spPr>
            <a:xfrm rot="10970844">
              <a:off x="6994016" y="1321176"/>
              <a:ext cx="845243" cy="1273596"/>
            </a:xfrm>
            <a:prstGeom prst="circularArrow">
              <a:avLst>
                <a:gd name="adj1" fmla="val 8042"/>
                <a:gd name="adj2" fmla="val 3420324"/>
                <a:gd name="adj3" fmla="val 19961819"/>
                <a:gd name="adj4" fmla="val 13866013"/>
                <a:gd name="adj5" fmla="val 9839"/>
              </a:avLst>
            </a:prstGeom>
            <a:noFill/>
            <a:ln>
              <a:solidFill>
                <a:srgbClr val="DB57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DB576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404EC8-770B-504A-BB1B-14335DC2C26B}"/>
              </a:ext>
            </a:extLst>
          </p:cNvPr>
          <p:cNvGrpSpPr/>
          <p:nvPr/>
        </p:nvGrpSpPr>
        <p:grpSpPr>
          <a:xfrm rot="-600000">
            <a:off x="1363916" y="3535255"/>
            <a:ext cx="616200" cy="540000"/>
            <a:chOff x="1302887" y="3522320"/>
            <a:chExt cx="616200" cy="540000"/>
          </a:xfrm>
        </p:grpSpPr>
        <p:pic>
          <p:nvPicPr>
            <p:cNvPr id="15" name="Graphic 14" descr="Box outline">
              <a:extLst>
                <a:ext uri="{FF2B5EF4-FFF2-40B4-BE49-F238E27FC236}">
                  <a16:creationId xmlns:a16="http://schemas.microsoft.com/office/drawing/2014/main" id="{57EFFA60-5E2C-B84B-BEC2-4FC69A830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59087" y="3674720"/>
              <a:ext cx="360000" cy="360000"/>
            </a:xfrm>
            <a:prstGeom prst="rect">
              <a:avLst/>
            </a:prstGeom>
          </p:spPr>
        </p:pic>
        <p:pic>
          <p:nvPicPr>
            <p:cNvPr id="16" name="Graphic 15" descr="Box outline">
              <a:extLst>
                <a:ext uri="{FF2B5EF4-FFF2-40B4-BE49-F238E27FC236}">
                  <a16:creationId xmlns:a16="http://schemas.microsoft.com/office/drawing/2014/main" id="{D4AE06E1-1B7C-8D46-A4CD-13932DF19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02887" y="3702320"/>
              <a:ext cx="360000" cy="360000"/>
            </a:xfrm>
            <a:prstGeom prst="rect">
              <a:avLst/>
            </a:prstGeom>
          </p:spPr>
        </p:pic>
        <p:pic>
          <p:nvPicPr>
            <p:cNvPr id="14" name="Graphic 13" descr="Box outline">
              <a:extLst>
                <a:ext uri="{FF2B5EF4-FFF2-40B4-BE49-F238E27FC236}">
                  <a16:creationId xmlns:a16="http://schemas.microsoft.com/office/drawing/2014/main" id="{F3C90672-7BB1-A84C-9CB6-FDB5A73A0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06687" y="3522320"/>
              <a:ext cx="360000" cy="360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59735AE-A59F-A94A-9E45-097A31773F87}"/>
              </a:ext>
            </a:extLst>
          </p:cNvPr>
          <p:cNvSpPr txBox="1"/>
          <p:nvPr/>
        </p:nvSpPr>
        <p:spPr>
          <a:xfrm rot="-300000">
            <a:off x="1890142" y="3262367"/>
            <a:ext cx="4738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It takes lots of resources.</a:t>
            </a:r>
          </a:p>
        </p:txBody>
      </p:sp>
    </p:spTree>
    <p:extLst>
      <p:ext uri="{BB962C8B-B14F-4D97-AF65-F5344CB8AC3E}">
        <p14:creationId xmlns:p14="http://schemas.microsoft.com/office/powerpoint/2010/main" val="377487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3536-8831-0D47-BE5C-5177137CC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 tests</a:t>
            </a:r>
          </a:p>
        </p:txBody>
      </p:sp>
      <p:pic>
        <p:nvPicPr>
          <p:cNvPr id="4098" name="Picture 2" descr="Mocks">
            <a:extLst>
              <a:ext uri="{FF2B5EF4-FFF2-40B4-BE49-F238E27FC236}">
                <a16:creationId xmlns:a16="http://schemas.microsoft.com/office/drawing/2014/main" id="{4748F70B-0B20-9041-B0FB-91ABF1142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91" y="1307858"/>
            <a:ext cx="7426618" cy="364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2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AA5D-1F84-E443-9851-497F2DBD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/>
              <a:t>Any question?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9CC86-690F-AF4A-BEFF-CCDE6D153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9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47121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Once upon a time, all unit tests are passing, but...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275" y="1493050"/>
            <a:ext cx="2157400" cy="21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311" name="Google Shape;311;p1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dirty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First-Class Tests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dirty="0">
                <a:solidFill>
                  <a:schemeClr val="hlink"/>
                </a:solidFill>
                <a:uFill>
                  <a:noFill/>
                </a:uFill>
                <a:hlinkClick r:id="rId4"/>
              </a:rPr>
              <a:t>Clean Code - Uncle Bob</a:t>
            </a:r>
            <a:endParaRPr lang="en-GB" dirty="0">
              <a:solidFill>
                <a:schemeClr val="hlink"/>
              </a:solidFill>
              <a:uFill>
                <a:noFill/>
              </a:uFill>
            </a:endParaRPr>
          </a:p>
          <a:p>
            <a:pPr>
              <a:buFont typeface="Nunito"/>
              <a:buChar char="-"/>
            </a:pPr>
            <a:r>
              <a:rPr lang="en-GB" dirty="0">
                <a:solidFill>
                  <a:schemeClr val="hlink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 Reasons to Choose Consumer-Driven Contract Tests Over End-to-End Tests</a:t>
            </a:r>
            <a:r>
              <a:rPr lang="en-GB" dirty="0">
                <a:solidFill>
                  <a:schemeClr val="hlink"/>
                </a:solidFill>
                <a:uFill>
                  <a:noFill/>
                </a:uFill>
              </a:rPr>
              <a:t>  </a:t>
            </a:r>
            <a:endParaRPr dirty="0">
              <a:solidFill>
                <a:schemeClr val="hlink"/>
              </a:solidFill>
              <a:uFill>
                <a:noFill/>
              </a:u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 rot="21192588">
            <a:off x="1268872" y="186341"/>
            <a:ext cx="7031037" cy="1000125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-GB" b="0" dirty="0"/>
              <a:t>What are tests?</a:t>
            </a:r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 rot="21000000">
            <a:off x="208643" y="1169402"/>
            <a:ext cx="6561276" cy="1686947"/>
          </a:xfrm>
        </p:spPr>
        <p:txBody>
          <a:bodyPr spcFirstLastPara="1" wrap="square" lIns="91425" tIns="91425" rIns="91425" bIns="91425" anchor="t" anchorCtr="0">
            <a:prstTxWarp prst="textFadeLeft">
              <a:avLst>
                <a:gd name="adj" fmla="val 41350"/>
              </a:avLst>
            </a:prstTxWarp>
            <a:noAutofit/>
          </a:bodyPr>
          <a:lstStyle/>
          <a:p>
            <a:pPr marL="146050" lvl="0" indent="0">
              <a:buNone/>
            </a:pPr>
            <a:r>
              <a:rPr lang="en-GB" sz="2400" dirty="0"/>
              <a:t>Tests are </a:t>
            </a:r>
            <a:r>
              <a:rPr lang="en-GB" sz="3600" dirty="0"/>
              <a:t>specifications</a:t>
            </a:r>
            <a:r>
              <a:rPr lang="en-GB" sz="2400" dirty="0"/>
              <a:t>.</a:t>
            </a:r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17986">
            <a:off x="1850306" y="2503203"/>
            <a:ext cx="6536400" cy="177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 build="p"/>
      <p:bldP spid="290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 rot="5400000">
            <a:off x="3343843" y="545826"/>
            <a:ext cx="3544885" cy="5270975"/>
          </a:xfrm>
        </p:spPr>
        <p:txBody>
          <a:bodyPr spcFirstLastPara="1" wrap="square" lIns="91425" tIns="91425" rIns="91425" bIns="91425" anchor="t" anchorCtr="0">
            <a:prstTxWarp prst="textCircle">
              <a:avLst>
                <a:gd name="adj" fmla="val 4208939"/>
              </a:avLst>
            </a:prstTxWarp>
            <a:noAutofit/>
          </a:bodyPr>
          <a:lstStyle/>
          <a:p>
            <a:pPr marL="146050" indent="0">
              <a:lnSpc>
                <a:spcPct val="150000"/>
              </a:lnSpc>
              <a:buNone/>
            </a:pPr>
            <a:r>
              <a:rPr lang="en-GB" sz="2400" dirty="0"/>
              <a:t>Tests are </a:t>
            </a:r>
            <a:r>
              <a:rPr lang="en-GB" sz="3600" b="1" dirty="0"/>
              <a:t>feedback loops</a:t>
            </a:r>
            <a:r>
              <a:rPr lang="en-GB" sz="2400" dirty="0"/>
              <a:t>.</a:t>
            </a:r>
          </a:p>
        </p:txBody>
      </p:sp>
      <p:sp>
        <p:nvSpPr>
          <p:cNvPr id="35" name="Google Shape;289;p15">
            <a:extLst>
              <a:ext uri="{FF2B5EF4-FFF2-40B4-BE49-F238E27FC236}">
                <a16:creationId xmlns:a16="http://schemas.microsoft.com/office/drawing/2014/main" id="{D06F1C13-8512-824A-B229-18FDE1C6A46E}"/>
              </a:ext>
            </a:extLst>
          </p:cNvPr>
          <p:cNvSpPr txBox="1">
            <a:spLocks/>
          </p:cNvSpPr>
          <p:nvPr/>
        </p:nvSpPr>
        <p:spPr>
          <a:xfrm rot="21192588">
            <a:off x="1268872" y="186341"/>
            <a:ext cx="7031037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GB" b="0" dirty="0"/>
              <a:t>What are tests?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95BEEA-06D5-6840-BCAD-63F770F15382}"/>
              </a:ext>
            </a:extLst>
          </p:cNvPr>
          <p:cNvGrpSpPr/>
          <p:nvPr/>
        </p:nvGrpSpPr>
        <p:grpSpPr>
          <a:xfrm>
            <a:off x="3107537" y="1758271"/>
            <a:ext cx="4485121" cy="2720688"/>
            <a:chOff x="3414378" y="1598613"/>
            <a:chExt cx="4485121" cy="272068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95597A-679F-994F-84A3-745CA1046BFC}"/>
                </a:ext>
              </a:extLst>
            </p:cNvPr>
            <p:cNvSpPr txBox="1"/>
            <p:nvPr/>
          </p:nvSpPr>
          <p:spPr>
            <a:xfrm>
              <a:off x="5420366" y="3096326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52FC12-2AD8-5A41-BF22-9AE551B601FC}"/>
                </a:ext>
              </a:extLst>
            </p:cNvPr>
            <p:cNvSpPr txBox="1"/>
            <p:nvPr/>
          </p:nvSpPr>
          <p:spPr>
            <a:xfrm>
              <a:off x="7516061" y="309632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cxnSp>
          <p:nvCxnSpPr>
            <p:cNvPr id="38" name="Curved Connector 37">
              <a:extLst>
                <a:ext uri="{FF2B5EF4-FFF2-40B4-BE49-F238E27FC236}">
                  <a16:creationId xmlns:a16="http://schemas.microsoft.com/office/drawing/2014/main" id="{899FA161-2E66-C341-9540-BF7CAF184095}"/>
                </a:ext>
              </a:extLst>
            </p:cNvPr>
            <p:cNvCxnSpPr>
              <a:cxnSpLocks/>
              <a:stCxn id="8" idx="1"/>
              <a:endCxn id="2" idx="1"/>
            </p:cNvCxnSpPr>
            <p:nvPr/>
          </p:nvCxnSpPr>
          <p:spPr>
            <a:xfrm rot="10800000" flipH="1">
              <a:off x="3414378" y="1749489"/>
              <a:ext cx="1414428" cy="2418936"/>
            </a:xfrm>
            <a:prstGeom prst="curvedConnector3">
              <a:avLst>
                <a:gd name="adj1" fmla="val -16162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35293A97-849C-8040-9675-9B9EFC0F40D4}"/>
                </a:ext>
              </a:extLst>
            </p:cNvPr>
            <p:cNvCxnSpPr>
              <a:cxnSpLocks/>
              <a:stCxn id="4" idx="3"/>
              <a:endCxn id="2" idx="3"/>
            </p:cNvCxnSpPr>
            <p:nvPr/>
          </p:nvCxnSpPr>
          <p:spPr>
            <a:xfrm flipH="1" flipV="1">
              <a:off x="6182547" y="1749489"/>
              <a:ext cx="1485943" cy="1716772"/>
            </a:xfrm>
            <a:prstGeom prst="curvedConnector3">
              <a:avLst>
                <a:gd name="adj1" fmla="val -35095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urved Connector 263">
              <a:extLst>
                <a:ext uri="{FF2B5EF4-FFF2-40B4-BE49-F238E27FC236}">
                  <a16:creationId xmlns:a16="http://schemas.microsoft.com/office/drawing/2014/main" id="{48132EB5-AADB-F248-8621-2F81C31B3A31}"/>
                </a:ext>
              </a:extLst>
            </p:cNvPr>
            <p:cNvCxnSpPr>
              <a:cxnSpLocks/>
              <a:stCxn id="4" idx="1"/>
              <a:endCxn id="8" idx="3"/>
            </p:cNvCxnSpPr>
            <p:nvPr/>
          </p:nvCxnSpPr>
          <p:spPr>
            <a:xfrm rot="10800000" flipV="1">
              <a:off x="5207394" y="3466261"/>
              <a:ext cx="668014" cy="702164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30DFB4C1-40CA-F84F-903E-9C20BBEA2ED9}"/>
                </a:ext>
              </a:extLst>
            </p:cNvPr>
            <p:cNvCxnSpPr>
              <a:stCxn id="2" idx="2"/>
              <a:endCxn id="3" idx="0"/>
            </p:cNvCxnSpPr>
            <p:nvPr/>
          </p:nvCxnSpPr>
          <p:spPr>
            <a:xfrm rot="16200000" flipH="1">
              <a:off x="5606261" y="1799780"/>
              <a:ext cx="436378" cy="637547"/>
            </a:xfrm>
            <a:prstGeom prst="curvedConnector3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33F25D42-0F51-B04B-81E7-9A8713837BD4}"/>
                </a:ext>
              </a:extLst>
            </p:cNvPr>
            <p:cNvCxnSpPr>
              <a:stCxn id="3" idx="2"/>
              <a:endCxn id="4" idx="0"/>
            </p:cNvCxnSpPr>
            <p:nvPr/>
          </p:nvCxnSpPr>
          <p:spPr>
            <a:xfrm rot="16200000" flipH="1">
              <a:off x="6242871" y="2572851"/>
              <a:ext cx="429430" cy="628725"/>
            </a:xfrm>
            <a:prstGeom prst="curvedConnector3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rminator 1">
              <a:extLst>
                <a:ext uri="{FF2B5EF4-FFF2-40B4-BE49-F238E27FC236}">
                  <a16:creationId xmlns:a16="http://schemas.microsoft.com/office/drawing/2014/main" id="{19A7403B-C6A9-A545-AA92-FB45DFA58A3C}"/>
                </a:ext>
              </a:extLst>
            </p:cNvPr>
            <p:cNvSpPr/>
            <p:nvPr/>
          </p:nvSpPr>
          <p:spPr>
            <a:xfrm>
              <a:off x="4828806" y="1598613"/>
              <a:ext cx="1353741" cy="301752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New Theory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27FC65-B229-1745-8C3F-A1A91D78B350}"/>
                </a:ext>
              </a:extLst>
            </p:cNvPr>
            <p:cNvSpPr/>
            <p:nvPr/>
          </p:nvSpPr>
          <p:spPr>
            <a:xfrm>
              <a:off x="5207393" y="2336743"/>
              <a:ext cx="1871662" cy="3357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Implement test</a:t>
              </a: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3427BF38-F3A4-F045-90C2-3C590922392F}"/>
                </a:ext>
              </a:extLst>
            </p:cNvPr>
            <p:cNvSpPr/>
            <p:nvPr/>
          </p:nvSpPr>
          <p:spPr>
            <a:xfrm>
              <a:off x="5875408" y="3101929"/>
              <a:ext cx="1793082" cy="728664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Test passed?</a:t>
              </a:r>
            </a:p>
          </p:txBody>
        </p:sp>
        <p:sp>
          <p:nvSpPr>
            <p:cNvPr id="8" name="Terminator 7">
              <a:extLst>
                <a:ext uri="{FF2B5EF4-FFF2-40B4-BE49-F238E27FC236}">
                  <a16:creationId xmlns:a16="http://schemas.microsoft.com/office/drawing/2014/main" id="{99AF5D15-15B8-EB49-9B89-003C60719275}"/>
                </a:ext>
              </a:extLst>
            </p:cNvPr>
            <p:cNvSpPr/>
            <p:nvPr/>
          </p:nvSpPr>
          <p:spPr>
            <a:xfrm>
              <a:off x="3414378" y="4017549"/>
              <a:ext cx="1793016" cy="301752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Theory confirmed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5229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emium Vector | Sweet dreams with cute sleeping bear and butterflies.  cartoon style.">
            <a:extLst>
              <a:ext uri="{FF2B5EF4-FFF2-40B4-BE49-F238E27FC236}">
                <a16:creationId xmlns:a16="http://schemas.microsoft.com/office/drawing/2014/main" id="{B4646746-DAE6-804F-93F4-B5D7AC244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533" y="1598613"/>
            <a:ext cx="2978944" cy="297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89;p15">
            <a:extLst>
              <a:ext uri="{FF2B5EF4-FFF2-40B4-BE49-F238E27FC236}">
                <a16:creationId xmlns:a16="http://schemas.microsoft.com/office/drawing/2014/main" id="{D170E0CF-FFC9-BB41-B898-98508B96AB3E}"/>
              </a:ext>
            </a:extLst>
          </p:cNvPr>
          <p:cNvSpPr txBox="1">
            <a:spLocks/>
          </p:cNvSpPr>
          <p:nvPr/>
        </p:nvSpPr>
        <p:spPr>
          <a:xfrm rot="21192588">
            <a:off x="1268872" y="186341"/>
            <a:ext cx="7031037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GB" b="0" dirty="0"/>
              <a:t>What are tests?</a:t>
            </a:r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3257078" y="1598885"/>
            <a:ext cx="3823854" cy="398163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prstTxWarp prst="textArchUp">
              <a:avLst>
                <a:gd name="adj" fmla="val 10856761"/>
              </a:avLst>
            </a:prstTxWarp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>
                <a:solidFill>
                  <a:srgbClr val="918ECA"/>
                </a:solidFill>
              </a:rPr>
              <a:t>Tests increase our confidence of our code.  </a:t>
            </a:r>
            <a:endParaRPr sz="2000" dirty="0">
              <a:solidFill>
                <a:srgbClr val="918E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89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6D8AE-C8F0-634D-A42A-E76CD13C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284473">
            <a:off x="1227913" y="320084"/>
            <a:ext cx="7030500" cy="999300"/>
          </a:xfrm>
        </p:spPr>
        <p:txBody>
          <a:bodyPr>
            <a:normAutofit/>
          </a:bodyPr>
          <a:lstStyle/>
          <a:p>
            <a:r>
              <a:rPr lang="en-US" dirty="0"/>
              <a:t>What does it mean by </a:t>
            </a:r>
            <a:r>
              <a:rPr lang="en-US" dirty="0">
                <a:solidFill>
                  <a:srgbClr val="DB5860"/>
                </a:solidFill>
              </a:rPr>
              <a:t>fail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56308E-2985-2D48-B05E-25969F0AA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526" y="2524126"/>
            <a:ext cx="1816100" cy="381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71D3F4-D195-5C47-9528-925BDDCF6242}"/>
              </a:ext>
            </a:extLst>
          </p:cNvPr>
          <p:cNvSpPr txBox="1"/>
          <p:nvPr/>
        </p:nvSpPr>
        <p:spPr>
          <a:xfrm>
            <a:off x="4381525" y="2114461"/>
            <a:ext cx="723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>
                    <a:lumMod val="75000"/>
                  </a:schemeClr>
                </a:solidFill>
              </a:rPr>
              <a:t>=</a:t>
            </a:r>
          </a:p>
        </p:txBody>
      </p:sp>
      <p:pic>
        <p:nvPicPr>
          <p:cNvPr id="12" name="Graphic 11" descr="Lights On with solid fill">
            <a:extLst>
              <a:ext uri="{FF2B5EF4-FFF2-40B4-BE49-F238E27FC236}">
                <a16:creationId xmlns:a16="http://schemas.microsoft.com/office/drawing/2014/main" id="{363E8563-DF30-6949-A23A-B5EAF4FDE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8699" y="2257425"/>
            <a:ext cx="914400" cy="914400"/>
          </a:xfrm>
          <a:prstGeom prst="rect">
            <a:avLst/>
          </a:prstGeom>
        </p:spPr>
      </p:pic>
      <p:pic>
        <p:nvPicPr>
          <p:cNvPr id="4" name="Graphic 3" descr="Broken Heart with solid fill">
            <a:extLst>
              <a:ext uri="{FF2B5EF4-FFF2-40B4-BE49-F238E27FC236}">
                <a16:creationId xmlns:a16="http://schemas.microsoft.com/office/drawing/2014/main" id="{EE04801C-D72F-8B4B-A101-C0B9C2E41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8699" y="22574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3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6D8AE-C8F0-634D-A42A-E76CD13C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00000">
            <a:off x="1222686" y="316299"/>
            <a:ext cx="7301884" cy="999300"/>
          </a:xfrm>
        </p:spPr>
        <p:txBody>
          <a:bodyPr>
            <a:normAutofit/>
          </a:bodyPr>
          <a:lstStyle/>
          <a:p>
            <a:r>
              <a:rPr lang="en-US" dirty="0"/>
              <a:t>What does it mean by </a:t>
            </a:r>
            <a:r>
              <a:rPr lang="en-US" dirty="0">
                <a:solidFill>
                  <a:srgbClr val="59A869"/>
                </a:solidFill>
              </a:rPr>
              <a:t>passed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71D3F4-D195-5C47-9528-925BDDCF6242}"/>
              </a:ext>
            </a:extLst>
          </p:cNvPr>
          <p:cNvSpPr txBox="1"/>
          <p:nvPr/>
        </p:nvSpPr>
        <p:spPr>
          <a:xfrm>
            <a:off x="4381525" y="2114461"/>
            <a:ext cx="723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>
                    <a:lumMod val="75000"/>
                  </a:schemeClr>
                </a:solidFill>
              </a:rPr>
              <a:t>=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BBA035-7DC1-0649-B6EE-35DB6C42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326" y="2530475"/>
            <a:ext cx="2019300" cy="368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9F426E-E776-C645-83A6-90F9A51D8058}"/>
              </a:ext>
            </a:extLst>
          </p:cNvPr>
          <p:cNvSpPr txBox="1"/>
          <p:nvPr/>
        </p:nvSpPr>
        <p:spPr>
          <a:xfrm>
            <a:off x="5632861" y="2114460"/>
            <a:ext cx="723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01300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6D8AE-C8F0-634D-A42A-E76CD13C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00000">
            <a:off x="1303800" y="304474"/>
            <a:ext cx="7030500" cy="9993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Problems: 1 unit test = 1 lock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E741CFC-0D9F-2047-BBBD-F33B7B278E92}"/>
              </a:ext>
            </a:extLst>
          </p:cNvPr>
          <p:cNvGrpSpPr/>
          <p:nvPr/>
        </p:nvGrpSpPr>
        <p:grpSpPr>
          <a:xfrm>
            <a:off x="5374394" y="4183900"/>
            <a:ext cx="587563" cy="807457"/>
            <a:chOff x="6371303" y="4256262"/>
            <a:chExt cx="587563" cy="807457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33DDC86C-79EC-AB4E-9E4D-8019CEFA9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71303" y="4256262"/>
              <a:ext cx="587563" cy="58756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441C4C-527F-DF4D-9B62-3061ED1B08E2}"/>
                </a:ext>
              </a:extLst>
            </p:cNvPr>
            <p:cNvSpPr txBox="1"/>
            <p:nvPr/>
          </p:nvSpPr>
          <p:spPr>
            <a:xfrm>
              <a:off x="6438099" y="480210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SQL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E149F1E-93EF-4149-AF51-E7097A84EAF0}"/>
              </a:ext>
            </a:extLst>
          </p:cNvPr>
          <p:cNvGrpSpPr/>
          <p:nvPr/>
        </p:nvGrpSpPr>
        <p:grpSpPr>
          <a:xfrm>
            <a:off x="4248255" y="4189339"/>
            <a:ext cx="907621" cy="802018"/>
            <a:chOff x="5245164" y="4261701"/>
            <a:chExt cx="907621" cy="802018"/>
          </a:xfrm>
        </p:grpSpPr>
        <p:pic>
          <p:nvPicPr>
            <p:cNvPr id="4098" name="Picture 2" descr="Free icon - Free vector icons - Free SVG, PSD, PNG, EPS, Ai &amp; Icon Font">
              <a:extLst>
                <a:ext uri="{FF2B5EF4-FFF2-40B4-BE49-F238E27FC236}">
                  <a16:creationId xmlns:a16="http://schemas.microsoft.com/office/drawing/2014/main" id="{BD36D857-B86C-5F4D-B79D-438313A12B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9164" y="4261701"/>
              <a:ext cx="587563" cy="587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804F5-424A-A64E-BF74-EE14E3E0A64D}"/>
                </a:ext>
              </a:extLst>
            </p:cNvPr>
            <p:cNvSpPr txBox="1"/>
            <p:nvPr/>
          </p:nvSpPr>
          <p:spPr>
            <a:xfrm>
              <a:off x="5245164" y="4802109"/>
              <a:ext cx="90762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DynamoDB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D84E20-87B4-3E4A-A27D-19F818499424}"/>
              </a:ext>
            </a:extLst>
          </p:cNvPr>
          <p:cNvGrpSpPr/>
          <p:nvPr/>
        </p:nvGrpSpPr>
        <p:grpSpPr>
          <a:xfrm>
            <a:off x="6936053" y="3309326"/>
            <a:ext cx="1162890" cy="587563"/>
            <a:chOff x="7341506" y="2929966"/>
            <a:chExt cx="1162890" cy="58756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7BEBDE-FAC5-7042-B36E-313D5D5AADF2}"/>
                </a:ext>
              </a:extLst>
            </p:cNvPr>
            <p:cNvSpPr txBox="1"/>
            <p:nvPr/>
          </p:nvSpPr>
          <p:spPr>
            <a:xfrm>
              <a:off x="7896537" y="3096789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Queue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42F30395-C0DF-AB4C-97E3-0D039AAF8A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1506" y="2929966"/>
              <a:ext cx="587563" cy="587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732DE7-7029-3E41-ACBC-789484BE7FE2}"/>
              </a:ext>
            </a:extLst>
          </p:cNvPr>
          <p:cNvGrpSpPr/>
          <p:nvPr/>
        </p:nvGrpSpPr>
        <p:grpSpPr>
          <a:xfrm>
            <a:off x="398367" y="2822791"/>
            <a:ext cx="2014048" cy="522498"/>
            <a:chOff x="5882489" y="1364528"/>
            <a:chExt cx="2014048" cy="5224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BC572F-4880-B14F-99B1-5F3371886979}"/>
                </a:ext>
              </a:extLst>
            </p:cNvPr>
            <p:cNvSpPr txBox="1"/>
            <p:nvPr/>
          </p:nvSpPr>
          <p:spPr>
            <a:xfrm>
              <a:off x="5882489" y="1503667"/>
              <a:ext cx="14830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Listing Admin Service</a:t>
              </a:r>
            </a:p>
          </p:txBody>
        </p:sp>
        <p:pic>
          <p:nvPicPr>
            <p:cNvPr id="26" name="Graphic 25" descr="Web design outline">
              <a:extLst>
                <a:ext uri="{FF2B5EF4-FFF2-40B4-BE49-F238E27FC236}">
                  <a16:creationId xmlns:a16="http://schemas.microsoft.com/office/drawing/2014/main" id="{E3591078-8E30-8A47-A321-48BF5781C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74039" y="1364528"/>
              <a:ext cx="522498" cy="522498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641BCE-B850-AE44-9E3B-690611FD8CB2}"/>
              </a:ext>
            </a:extLst>
          </p:cNvPr>
          <p:cNvGrpSpPr/>
          <p:nvPr/>
        </p:nvGrpSpPr>
        <p:grpSpPr>
          <a:xfrm>
            <a:off x="786681" y="3664910"/>
            <a:ext cx="1622052" cy="522498"/>
            <a:chOff x="6274485" y="1823580"/>
            <a:chExt cx="1622052" cy="5224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BAF88C-56ED-4348-987D-3914697314B5}"/>
                </a:ext>
              </a:extLst>
            </p:cNvPr>
            <p:cNvSpPr txBox="1"/>
            <p:nvPr/>
          </p:nvSpPr>
          <p:spPr>
            <a:xfrm>
              <a:off x="6274485" y="1957871"/>
              <a:ext cx="112242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Agency Service</a:t>
              </a:r>
            </a:p>
          </p:txBody>
        </p:sp>
        <p:pic>
          <p:nvPicPr>
            <p:cNvPr id="30" name="Graphic 29" descr="Web design outline">
              <a:extLst>
                <a:ext uri="{FF2B5EF4-FFF2-40B4-BE49-F238E27FC236}">
                  <a16:creationId xmlns:a16="http://schemas.microsoft.com/office/drawing/2014/main" id="{9E9B0034-F5CA-FC4C-B5E9-55AD8B02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74039" y="1823580"/>
              <a:ext cx="522498" cy="52249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1216C6-52ED-2841-892C-8EA1BABA4A54}"/>
              </a:ext>
            </a:extLst>
          </p:cNvPr>
          <p:cNvGrpSpPr/>
          <p:nvPr/>
        </p:nvGrpSpPr>
        <p:grpSpPr>
          <a:xfrm>
            <a:off x="778278" y="1958870"/>
            <a:ext cx="1634137" cy="522498"/>
            <a:chOff x="2417124" y="2127469"/>
            <a:chExt cx="1634137" cy="522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17D485-4E95-CB4A-9775-014F597B968F}"/>
                </a:ext>
              </a:extLst>
            </p:cNvPr>
            <p:cNvSpPr txBox="1"/>
            <p:nvPr/>
          </p:nvSpPr>
          <p:spPr>
            <a:xfrm>
              <a:off x="2417124" y="2263557"/>
              <a:ext cx="11031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Listing Service</a:t>
              </a:r>
            </a:p>
          </p:txBody>
        </p:sp>
        <p:pic>
          <p:nvPicPr>
            <p:cNvPr id="31" name="Graphic 30" descr="Web design outline">
              <a:extLst>
                <a:ext uri="{FF2B5EF4-FFF2-40B4-BE49-F238E27FC236}">
                  <a16:creationId xmlns:a16="http://schemas.microsoft.com/office/drawing/2014/main" id="{D1F757B9-4890-9E4B-8592-B68CF698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28763" y="2127469"/>
              <a:ext cx="522498" cy="52249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E5DE34B-8EE3-4E41-B705-46242BB34CAB}"/>
              </a:ext>
            </a:extLst>
          </p:cNvPr>
          <p:cNvGrpSpPr/>
          <p:nvPr/>
        </p:nvGrpSpPr>
        <p:grpSpPr>
          <a:xfrm>
            <a:off x="3786941" y="2311091"/>
            <a:ext cx="2263432" cy="1527129"/>
            <a:chOff x="4359371" y="2407735"/>
            <a:chExt cx="2263432" cy="1527129"/>
          </a:xfrm>
        </p:grpSpPr>
        <p:pic>
          <p:nvPicPr>
            <p:cNvPr id="12" name="Graphic 11" descr="Single gear with solid fill">
              <a:extLst>
                <a:ext uri="{FF2B5EF4-FFF2-40B4-BE49-F238E27FC236}">
                  <a16:creationId xmlns:a16="http://schemas.microsoft.com/office/drawing/2014/main" id="{5F307753-64EC-174C-A9E9-D012F3465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822723" y="281840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Single gear with solid fill">
              <a:extLst>
                <a:ext uri="{FF2B5EF4-FFF2-40B4-BE49-F238E27FC236}">
                  <a16:creationId xmlns:a16="http://schemas.microsoft.com/office/drawing/2014/main" id="{95C28729-27A0-074A-B044-37470E012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65471" y="2491570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Single gear with solid fill">
              <a:extLst>
                <a:ext uri="{FF2B5EF4-FFF2-40B4-BE49-F238E27FC236}">
                  <a16:creationId xmlns:a16="http://schemas.microsoft.com/office/drawing/2014/main" id="{8ED2F351-F86E-B244-8D76-A686CC502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708403" y="3020464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9F66E1-FD20-304D-AFD0-917E68FB7823}"/>
                </a:ext>
              </a:extLst>
            </p:cNvPr>
            <p:cNvSpPr txBox="1"/>
            <p:nvPr/>
          </p:nvSpPr>
          <p:spPr>
            <a:xfrm>
              <a:off x="4359371" y="2407735"/>
              <a:ext cx="13853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Services &amp; Helpers</a:t>
              </a:r>
            </a:p>
          </p:txBody>
        </p:sp>
      </p:grpSp>
      <p:pic>
        <p:nvPicPr>
          <p:cNvPr id="7" name="Graphic 6" descr="Server outline">
            <a:extLst>
              <a:ext uri="{FF2B5EF4-FFF2-40B4-BE49-F238E27FC236}">
                <a16:creationId xmlns:a16="http://schemas.microsoft.com/office/drawing/2014/main" id="{7513137F-DE55-4B46-94E1-5F7697E791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31419" y="2545202"/>
            <a:ext cx="353122" cy="353122"/>
          </a:xfrm>
          <a:prstGeom prst="rect">
            <a:avLst/>
          </a:prstGeom>
        </p:spPr>
      </p:pic>
      <p:pic>
        <p:nvPicPr>
          <p:cNvPr id="33" name="Graphic 32" descr="Server outline">
            <a:extLst>
              <a:ext uri="{FF2B5EF4-FFF2-40B4-BE49-F238E27FC236}">
                <a16:creationId xmlns:a16="http://schemas.microsoft.com/office/drawing/2014/main" id="{6C620B14-6CB5-2345-ABB5-C235F139978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31419" y="2912327"/>
            <a:ext cx="353122" cy="353122"/>
          </a:xfrm>
          <a:prstGeom prst="rect">
            <a:avLst/>
          </a:prstGeom>
        </p:spPr>
      </p:pic>
      <p:pic>
        <p:nvPicPr>
          <p:cNvPr id="37" name="Graphic 36" descr="Server outline">
            <a:extLst>
              <a:ext uri="{FF2B5EF4-FFF2-40B4-BE49-F238E27FC236}">
                <a16:creationId xmlns:a16="http://schemas.microsoft.com/office/drawing/2014/main" id="{CEAB5BC4-C616-7D44-A444-24E2BF6A220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131419" y="3279452"/>
            <a:ext cx="353122" cy="353122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52D7D5D1-7F13-FF46-8944-AF36C2F65885}"/>
              </a:ext>
            </a:extLst>
          </p:cNvPr>
          <p:cNvCxnSpPr>
            <a:stCxn id="9" idx="2"/>
            <a:endCxn id="10" idx="1"/>
          </p:cNvCxnSpPr>
          <p:nvPr/>
        </p:nvCxnSpPr>
        <p:spPr>
          <a:xfrm rot="5400000">
            <a:off x="5514760" y="1405742"/>
            <a:ext cx="425117" cy="385533"/>
          </a:xfrm>
          <a:prstGeom prst="curvedConnector3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F7302C81-F1DD-334A-B5F1-2381AC6E9D57}"/>
              </a:ext>
            </a:extLst>
          </p:cNvPr>
          <p:cNvCxnSpPr>
            <a:cxnSpLocks/>
            <a:stCxn id="10" idx="4"/>
            <a:endCxn id="16" idx="0"/>
          </p:cNvCxnSpPr>
          <p:nvPr/>
        </p:nvCxnSpPr>
        <p:spPr>
          <a:xfrm rot="5400000">
            <a:off x="5189879" y="2092655"/>
            <a:ext cx="362633" cy="241908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80ABF8D4-0D74-7B49-9AEA-1B41A8818C1E}"/>
              </a:ext>
            </a:extLst>
          </p:cNvPr>
          <p:cNvCxnSpPr>
            <a:cxnSpLocks/>
            <a:stCxn id="12" idx="2"/>
            <a:endCxn id="4098" idx="0"/>
          </p:cNvCxnSpPr>
          <p:nvPr/>
        </p:nvCxnSpPr>
        <p:spPr>
          <a:xfrm rot="5400000">
            <a:off x="4420177" y="3902023"/>
            <a:ext cx="553176" cy="21456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A703D4C3-B8F9-424E-8C51-C0C22EF9F8D4}"/>
              </a:ext>
            </a:extLst>
          </p:cNvPr>
          <p:cNvCxnSpPr>
            <a:cxnSpLocks/>
            <a:stCxn id="4100" idx="1"/>
            <a:endCxn id="18" idx="3"/>
          </p:cNvCxnSpPr>
          <p:nvPr/>
        </p:nvCxnSpPr>
        <p:spPr>
          <a:xfrm rot="10800000">
            <a:off x="6050373" y="3381020"/>
            <a:ext cx="885680" cy="222088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4FC88E83-074A-1D47-B04D-23164A3511DB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rot="16200000" flipH="1">
            <a:off x="5457834" y="3973558"/>
            <a:ext cx="345680" cy="75003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48CF019E-26DA-0C45-9343-074A46D83DBD}"/>
              </a:ext>
            </a:extLst>
          </p:cNvPr>
          <p:cNvCxnSpPr>
            <a:cxnSpLocks/>
            <a:stCxn id="12" idx="1"/>
            <a:endCxn id="33" idx="3"/>
          </p:cNvCxnSpPr>
          <p:nvPr/>
        </p:nvCxnSpPr>
        <p:spPr>
          <a:xfrm rot="10800000">
            <a:off x="3484541" y="3088889"/>
            <a:ext cx="765752" cy="90075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900A536A-94A0-1D42-9B1F-C18247A7B6D1}"/>
              </a:ext>
            </a:extLst>
          </p:cNvPr>
          <p:cNvCxnSpPr>
            <a:cxnSpLocks/>
            <a:stCxn id="7" idx="1"/>
            <a:endCxn id="31" idx="3"/>
          </p:cNvCxnSpPr>
          <p:nvPr/>
        </p:nvCxnSpPr>
        <p:spPr>
          <a:xfrm rot="10800000">
            <a:off x="2412415" y="2220119"/>
            <a:ext cx="719004" cy="501644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E2A60D11-AC08-8B4D-BCA1-3E4939E83C15}"/>
              </a:ext>
            </a:extLst>
          </p:cNvPr>
          <p:cNvCxnSpPr>
            <a:cxnSpLocks/>
            <a:stCxn id="33" idx="1"/>
            <a:endCxn id="26" idx="3"/>
          </p:cNvCxnSpPr>
          <p:nvPr/>
        </p:nvCxnSpPr>
        <p:spPr>
          <a:xfrm rot="10800000">
            <a:off x="2412415" y="3084040"/>
            <a:ext cx="719004" cy="4848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59D8F713-7C59-A248-8263-3A1112CF0832}"/>
              </a:ext>
            </a:extLst>
          </p:cNvPr>
          <p:cNvCxnSpPr>
            <a:cxnSpLocks/>
            <a:stCxn id="37" idx="1"/>
            <a:endCxn id="30" idx="3"/>
          </p:cNvCxnSpPr>
          <p:nvPr/>
        </p:nvCxnSpPr>
        <p:spPr>
          <a:xfrm rot="10800000" flipV="1">
            <a:off x="2408733" y="3456013"/>
            <a:ext cx="722686" cy="470146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Graphic 4100" descr="Lock with solid fill">
            <a:extLst>
              <a:ext uri="{FF2B5EF4-FFF2-40B4-BE49-F238E27FC236}">
                <a16:creationId xmlns:a16="http://schemas.microsoft.com/office/drawing/2014/main" id="{A02CA4AA-485B-4049-814A-578D67769C8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67408" y="1779498"/>
            <a:ext cx="293654" cy="293654"/>
          </a:xfrm>
          <a:prstGeom prst="rect">
            <a:avLst/>
          </a:prstGeom>
        </p:spPr>
      </p:pic>
      <p:pic>
        <p:nvPicPr>
          <p:cNvPr id="71" name="Graphic 70" descr="Lock with solid fill">
            <a:extLst>
              <a:ext uri="{FF2B5EF4-FFF2-40B4-BE49-F238E27FC236}">
                <a16:creationId xmlns:a16="http://schemas.microsoft.com/office/drawing/2014/main" id="{DAD56A5A-D664-DD4B-83F1-6ADF11C26F1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54088" y="2283637"/>
            <a:ext cx="293654" cy="293654"/>
          </a:xfrm>
          <a:prstGeom prst="rect">
            <a:avLst/>
          </a:prstGeom>
        </p:spPr>
      </p:pic>
      <p:pic>
        <p:nvPicPr>
          <p:cNvPr id="72" name="Graphic 71" descr="Lock with solid fill">
            <a:extLst>
              <a:ext uri="{FF2B5EF4-FFF2-40B4-BE49-F238E27FC236}">
                <a16:creationId xmlns:a16="http://schemas.microsoft.com/office/drawing/2014/main" id="{FCF85916-A6ED-5B47-BA97-578946ECCAF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444964" y="1110074"/>
            <a:ext cx="293654" cy="293654"/>
          </a:xfrm>
          <a:prstGeom prst="rect">
            <a:avLst/>
          </a:prstGeom>
        </p:spPr>
      </p:pic>
      <p:pic>
        <p:nvPicPr>
          <p:cNvPr id="73" name="Graphic 72" descr="Lock with solid fill">
            <a:extLst>
              <a:ext uri="{FF2B5EF4-FFF2-40B4-BE49-F238E27FC236}">
                <a16:creationId xmlns:a16="http://schemas.microsoft.com/office/drawing/2014/main" id="{6973FCB5-65BF-E84F-8E5D-B48BC3804B1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324999" y="2391374"/>
            <a:ext cx="293654" cy="293654"/>
          </a:xfrm>
          <a:prstGeom prst="rect">
            <a:avLst/>
          </a:prstGeom>
        </p:spPr>
      </p:pic>
      <p:pic>
        <p:nvPicPr>
          <p:cNvPr id="74" name="Graphic 73" descr="Lock with solid fill">
            <a:extLst>
              <a:ext uri="{FF2B5EF4-FFF2-40B4-BE49-F238E27FC236}">
                <a16:creationId xmlns:a16="http://schemas.microsoft.com/office/drawing/2014/main" id="{BFF5CC1A-FE9A-FC47-8411-8AD4D9051A6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337822" y="2795234"/>
            <a:ext cx="293654" cy="293654"/>
          </a:xfrm>
          <a:prstGeom prst="rect">
            <a:avLst/>
          </a:prstGeom>
        </p:spPr>
      </p:pic>
      <p:pic>
        <p:nvPicPr>
          <p:cNvPr id="75" name="Graphic 74" descr="Lock with solid fill">
            <a:extLst>
              <a:ext uri="{FF2B5EF4-FFF2-40B4-BE49-F238E27FC236}">
                <a16:creationId xmlns:a16="http://schemas.microsoft.com/office/drawing/2014/main" id="{A020B7EE-C389-FC4F-B948-8455AD822EA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350645" y="3199094"/>
            <a:ext cx="293654" cy="293654"/>
          </a:xfrm>
          <a:prstGeom prst="rect">
            <a:avLst/>
          </a:prstGeom>
        </p:spPr>
      </p:pic>
      <p:pic>
        <p:nvPicPr>
          <p:cNvPr id="76" name="Graphic 75" descr="Lock with solid fill">
            <a:extLst>
              <a:ext uri="{FF2B5EF4-FFF2-40B4-BE49-F238E27FC236}">
                <a16:creationId xmlns:a16="http://schemas.microsoft.com/office/drawing/2014/main" id="{6CDB00FA-6C64-954B-84FA-098323176C6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415402" y="3421708"/>
            <a:ext cx="293654" cy="293654"/>
          </a:xfrm>
          <a:prstGeom prst="rect">
            <a:avLst/>
          </a:prstGeom>
        </p:spPr>
      </p:pic>
      <p:pic>
        <p:nvPicPr>
          <p:cNvPr id="77" name="Graphic 76" descr="Lock with solid fill">
            <a:extLst>
              <a:ext uri="{FF2B5EF4-FFF2-40B4-BE49-F238E27FC236}">
                <a16:creationId xmlns:a16="http://schemas.microsoft.com/office/drawing/2014/main" id="{D3D798AB-BFB1-1541-A842-70BFB01C6EB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90701" y="3652374"/>
            <a:ext cx="293654" cy="293654"/>
          </a:xfrm>
          <a:prstGeom prst="rect">
            <a:avLst/>
          </a:prstGeom>
        </p:spPr>
      </p:pic>
      <p:pic>
        <p:nvPicPr>
          <p:cNvPr id="78" name="Graphic 77" descr="Lock with solid fill">
            <a:extLst>
              <a:ext uri="{FF2B5EF4-FFF2-40B4-BE49-F238E27FC236}">
                <a16:creationId xmlns:a16="http://schemas.microsoft.com/office/drawing/2014/main" id="{FBA54E77-1389-FA4C-BDA1-9FA0BE9A36B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48277" y="3024526"/>
            <a:ext cx="293654" cy="293654"/>
          </a:xfrm>
          <a:prstGeom prst="rect">
            <a:avLst/>
          </a:prstGeom>
        </p:spPr>
      </p:pic>
      <p:sp>
        <p:nvSpPr>
          <p:cNvPr id="9" name="Terminator 8">
            <a:extLst>
              <a:ext uri="{FF2B5EF4-FFF2-40B4-BE49-F238E27FC236}">
                <a16:creationId xmlns:a16="http://schemas.microsoft.com/office/drawing/2014/main" id="{8925D620-3504-314C-810E-4E79A6CC4BAF}"/>
              </a:ext>
            </a:extLst>
          </p:cNvPr>
          <p:cNvSpPr/>
          <p:nvPr/>
        </p:nvSpPr>
        <p:spPr>
          <a:xfrm>
            <a:off x="5374394" y="1127853"/>
            <a:ext cx="1091380" cy="258097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2E766ED3-EC26-C64B-A37D-FE1F65F82D87}"/>
              </a:ext>
            </a:extLst>
          </p:cNvPr>
          <p:cNvSpPr/>
          <p:nvPr/>
        </p:nvSpPr>
        <p:spPr>
          <a:xfrm>
            <a:off x="4946459" y="1811067"/>
            <a:ext cx="1091380" cy="221226"/>
          </a:xfrm>
          <a:prstGeom prst="parallelogram">
            <a:avLst>
              <a:gd name="adj" fmla="val 383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</p:spTree>
    <p:extLst>
      <p:ext uri="{BB962C8B-B14F-4D97-AF65-F5344CB8AC3E}">
        <p14:creationId xmlns:p14="http://schemas.microsoft.com/office/powerpoint/2010/main" val="413384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>
            <a:spLocks noGrp="1"/>
          </p:cNvSpPr>
          <p:nvPr>
            <p:ph type="title"/>
          </p:nvPr>
        </p:nvSpPr>
        <p:spPr>
          <a:xfrm rot="21300000">
            <a:off x="1317002" y="304473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Tests are (not) unit tests</a:t>
            </a:r>
            <a:endParaRPr dirty="0"/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00000">
            <a:off x="3219495" y="1236040"/>
            <a:ext cx="5247448" cy="2511743"/>
          </a:xfrm>
          <a:prstGeom prst="rect">
            <a:avLst/>
          </a:prstGeom>
          <a:noFill/>
          <a:ln>
            <a:noFill/>
          </a:ln>
          <a:scene3d>
            <a:camera prst="perspectiveHeroicExtremeLeftFacing"/>
            <a:lightRig rig="threePt" dir="t"/>
          </a:scene3d>
        </p:spPr>
      </p:pic>
      <p:sp>
        <p:nvSpPr>
          <p:cNvPr id="299" name="Google Shape;299;p16"/>
          <p:cNvSpPr txBox="1">
            <a:spLocks noGrp="1"/>
          </p:cNvSpPr>
          <p:nvPr>
            <p:ph type="body" idx="1"/>
          </p:nvPr>
        </p:nvSpPr>
        <p:spPr>
          <a:xfrm rot="21300000">
            <a:off x="494621" y="1558377"/>
            <a:ext cx="3528452" cy="525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AU" sz="1400" dirty="0"/>
              <a:t>Tests are </a:t>
            </a:r>
            <a:r>
              <a:rPr lang="en-AU" sz="1500" dirty="0"/>
              <a:t>in</a:t>
            </a:r>
            <a:r>
              <a:rPr lang="en-AU" sz="1400" dirty="0"/>
              <a:t> a form of unit tests.</a:t>
            </a:r>
          </a:p>
        </p:txBody>
      </p:sp>
      <p:pic>
        <p:nvPicPr>
          <p:cNvPr id="6" name="Picture 2" descr="Jest Configuration And Debugging Jest Based Tests">
            <a:extLst>
              <a:ext uri="{FF2B5EF4-FFF2-40B4-BE49-F238E27FC236}">
                <a16:creationId xmlns:a16="http://schemas.microsoft.com/office/drawing/2014/main" id="{9AB3396C-BEAC-164A-ACCA-4B995620D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485" y="1147859"/>
            <a:ext cx="4729071" cy="2688104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222989-B6B2-A74D-B8BD-E5C910A612BA}"/>
              </a:ext>
            </a:extLst>
          </p:cNvPr>
          <p:cNvSpPr txBox="1"/>
          <p:nvPr/>
        </p:nvSpPr>
        <p:spPr>
          <a:xfrm rot="21300000">
            <a:off x="516663" y="1956218"/>
            <a:ext cx="3002745" cy="733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Aft>
                <a:spcPts val="1200"/>
              </a:spcAft>
              <a:buClr>
                <a:schemeClr val="dk2"/>
              </a:buClr>
              <a:buSzPts val="1300"/>
              <a:buFont typeface="Nunito"/>
              <a:buNone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indent="-298450">
              <a:lnSpc>
                <a:spcPct val="115000"/>
              </a:lnSpc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indent="-298450">
              <a:lnSpc>
                <a:spcPct val="115000"/>
              </a:lnSpc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indent="-298450">
              <a:lnSpc>
                <a:spcPct val="115000"/>
              </a:lnSpc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indent="-298450">
              <a:lnSpc>
                <a:spcPct val="115000"/>
              </a:lnSpc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indent="-298450">
              <a:lnSpc>
                <a:spcPct val="115000"/>
              </a:lnSpc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indent="-298450">
              <a:lnSpc>
                <a:spcPct val="115000"/>
              </a:lnSpc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indent="-298450">
              <a:lnSpc>
                <a:spcPct val="115000"/>
              </a:lnSpc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indent="-298450">
              <a:lnSpc>
                <a:spcPct val="115000"/>
              </a:lnSpc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AU" dirty="0"/>
              <a:t>The term “Unit test” is unfortunate.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0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1918</TotalTime>
  <Words>528</Words>
  <Application>Microsoft Macintosh PowerPoint</Application>
  <PresentationFormat>On-screen Show (16:9)</PresentationFormat>
  <Paragraphs>115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Maven Pro</vt:lpstr>
      <vt:lpstr>Arial</vt:lpstr>
      <vt:lpstr>JetBrain Mono</vt:lpstr>
      <vt:lpstr>Nunito</vt:lpstr>
      <vt:lpstr>Momentum</vt:lpstr>
      <vt:lpstr>Let's talk about tests</vt:lpstr>
      <vt:lpstr>Once upon a time, all unit tests are passing, but... </vt:lpstr>
      <vt:lpstr>What are tests?</vt:lpstr>
      <vt:lpstr>PowerPoint Presentation</vt:lpstr>
      <vt:lpstr>PowerPoint Presentation</vt:lpstr>
      <vt:lpstr>What does it mean by fail?</vt:lpstr>
      <vt:lpstr>What does it mean by passed?</vt:lpstr>
      <vt:lpstr>Problems: 1 unit test = 1 lock </vt:lpstr>
      <vt:lpstr>Tests are (not) unit tests</vt:lpstr>
      <vt:lpstr>The problem of mock</vt:lpstr>
      <vt:lpstr>Test on the interface, not the structure.</vt:lpstr>
      <vt:lpstr>Test on the interface, not the structure.</vt:lpstr>
      <vt:lpstr>Test on the interface, not the structure.</vt:lpstr>
      <vt:lpstr>Any question?</vt:lpstr>
      <vt:lpstr>Contract tests    v.s.     E2E tests</vt:lpstr>
      <vt:lpstr>Problem of current integration tests</vt:lpstr>
      <vt:lpstr>Problem of E2E tests</vt:lpstr>
      <vt:lpstr>Contract tests</vt:lpstr>
      <vt:lpstr>Any question?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Let's talk about tests</dc:title>
  <cp:lastModifiedBy>Xiaoming Feng</cp:lastModifiedBy>
  <cp:revision>53</cp:revision>
  <dcterms:modified xsi:type="dcterms:W3CDTF">2022-11-18T09:30:47Z</dcterms:modified>
</cp:coreProperties>
</file>